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image17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57" r:id="rId3"/>
    <p:sldId id="262" r:id="rId4"/>
    <p:sldId id="263" r:id="rId5"/>
    <p:sldId id="259" r:id="rId6"/>
    <p:sldId id="258" r:id="rId7"/>
    <p:sldId id="266" r:id="rId8"/>
    <p:sldId id="260" r:id="rId9"/>
    <p:sldId id="261" r:id="rId10"/>
    <p:sldId id="264" r:id="rId11"/>
    <p:sldId id="267" r:id="rId12"/>
    <p:sldId id="268" r:id="rId13"/>
    <p:sldId id="275" r:id="rId14"/>
    <p:sldId id="277" r:id="rId15"/>
    <p:sldId id="276" r:id="rId16"/>
    <p:sldId id="269" r:id="rId17"/>
    <p:sldId id="272" r:id="rId18"/>
    <p:sldId id="271" r:id="rId19"/>
    <p:sldId id="273" r:id="rId20"/>
    <p:sldId id="274" r:id="rId21"/>
    <p:sldId id="278" r:id="rId22"/>
    <p:sldId id="265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2986C"/>
    <a:srgbClr val="7647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74423" y="802298"/>
            <a:ext cx="8637073" cy="2920713"/>
          </a:xfrm>
        </p:spPr>
        <p:txBody>
          <a:bodyPr bIns="0" anchor="b">
            <a:normAutofit/>
          </a:bodyPr>
          <a:lstStyle>
            <a:lvl1pPr algn="ctr">
              <a:defRPr sz="66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74424" y="3724074"/>
            <a:ext cx="8637072" cy="977621"/>
          </a:xfrm>
        </p:spPr>
        <p:txBody>
          <a:bodyPr tIns="91440" bIns="91440">
            <a:normAutofit/>
          </a:bodyPr>
          <a:lstStyle>
            <a:lvl1pPr marL="0" indent="0" algn="ctr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46EDB-5676-468F-9198-8EB2AAB980DB}" type="datetimeFigureOut">
              <a:rPr lang="hu-HU" smtClean="0"/>
              <a:t>2023. 04. 27.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51579" y="329307"/>
            <a:ext cx="5626774" cy="309201"/>
          </a:xfrm>
        </p:spPr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76834" y="798973"/>
            <a:ext cx="811019" cy="503578"/>
          </a:xfrm>
        </p:spPr>
        <p:txBody>
          <a:bodyPr/>
          <a:lstStyle/>
          <a:p>
            <a:fld id="{7980BC00-7160-4E8E-AA1C-0FF25EB0E0C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227044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46EDB-5676-468F-9198-8EB2AAB980DB}" type="datetimeFigureOut">
              <a:rPr lang="hu-HU" smtClean="0"/>
              <a:t>2023. 04. 27.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0BC00-7160-4E8E-AA1C-0FF25EB0E0C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8998952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27052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518654" cy="4659889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46EDB-5676-468F-9198-8EB2AAB980DB}" type="datetimeFigureOut">
              <a:rPr lang="hu-HU" smtClean="0"/>
              <a:t>2023. 04. 27.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0BC00-7160-4E8E-AA1C-0FF25EB0E0C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7354484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46EDB-5676-468F-9198-8EB2AAB980DB}" type="datetimeFigureOut">
              <a:rPr lang="hu-HU" smtClean="0"/>
              <a:t>2023. 04. 27.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0BC00-7160-4E8E-AA1C-0FF25EB0E0C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9750338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74423" y="1756130"/>
            <a:ext cx="8643154" cy="1969007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4423" y="3725137"/>
            <a:ext cx="8643154" cy="1093987"/>
          </a:xfrm>
        </p:spPr>
        <p:txBody>
          <a:bodyPr tIns="91440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46EDB-5676-468F-9198-8EB2AAB980DB}" type="datetimeFigureOut">
              <a:rPr lang="hu-HU" smtClean="0"/>
              <a:t>2023. 04. 27.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0BC00-7160-4E8E-AA1C-0FF25EB0E0C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801215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293577" cy="1059305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488654" cy="3448595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54140" y="2017343"/>
            <a:ext cx="4488654" cy="3441520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46EDB-5676-468F-9198-8EB2AAB980DB}" type="datetimeFigureOut">
              <a:rPr lang="hu-HU" smtClean="0"/>
              <a:t>2023. 04. 27.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0BC00-7160-4E8E-AA1C-0FF25EB0E0C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8343547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295603" cy="1056319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488794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488794" cy="2644457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56025" y="2023003"/>
            <a:ext cx="4488794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56025" y="2821491"/>
            <a:ext cx="4488794" cy="2637371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46EDB-5676-468F-9198-8EB2AAB980DB}" type="datetimeFigureOut">
              <a:rPr lang="hu-HU" smtClean="0"/>
              <a:t>2023. 04. 27.</a:t>
            </a:fld>
            <a:endParaRPr lang="hu-H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0BC00-7160-4E8E-AA1C-0FF25EB0E0C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3757169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46EDB-5676-468F-9198-8EB2AAB980DB}" type="datetimeFigureOut">
              <a:rPr lang="hu-HU" smtClean="0"/>
              <a:t>2023. 04. 27.</a:t>
            </a:fld>
            <a:endParaRPr lang="hu-H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0BC00-7160-4E8E-AA1C-0FF25EB0E0C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0362877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46EDB-5676-468F-9198-8EB2AAB980DB}" type="datetimeFigureOut">
              <a:rPr lang="hu-HU" smtClean="0"/>
              <a:t>2023. 04. 27.</a:t>
            </a:fld>
            <a:endParaRPr lang="hu-H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0BC00-7160-4E8E-AA1C-0FF25EB0E0C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3705839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2961967" cy="2406518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30324" y="798974"/>
            <a:ext cx="6012470" cy="4658826"/>
          </a:xfrm>
        </p:spPr>
        <p:txBody>
          <a:bodyPr anchor="ctr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2961967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46EDB-5676-468F-9198-8EB2AAB980DB}" type="datetimeFigureOut">
              <a:rPr lang="hu-HU" smtClean="0"/>
              <a:t>2023. 04. 27.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0BC00-7160-4E8E-AA1C-0FF25EB0E0C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863048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>
            <a:xfrm>
              <a:off x="7477387" y="482170"/>
              <a:ext cx="4074533" cy="5149101"/>
            </a:xfrm>
            <a:prstGeom prst="rect">
              <a:avLst/>
            </a:prstGeom>
            <a:blipFill dpi="0" rotWithShape="1">
              <a:blip r:embed="rId2">
                <a:alphaModFix amt="30000"/>
              </a:blip>
              <a:srcRect/>
              <a:tile tx="0" ty="0" sx="100000" sy="100000" flip="none" algn="ctr"/>
            </a:blip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 extrusionH="76200" contourW="12700" prstMaterial="matte">
              <a:bevelT w="152400" h="50800" prst="softRound"/>
              <a:extrusionClr>
                <a:schemeClr val="tx2"/>
              </a:extrusionClr>
              <a:contourClr>
                <a:schemeClr val="bg2"/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38100" cmpd="sng">
              <a:solidFill>
                <a:schemeClr val="tx2">
                  <a:lumMod val="25000"/>
                </a:schemeClr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2"/>
            <a:ext cx="5532328" cy="1922299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50000"/>
              <a:lumOff val="50000"/>
              <a:alpha val="80000"/>
            </a:schemeClr>
          </a:solidFill>
          <a:ln w="9525" cap="sq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3200" dirty="0"/>
            </a:lvl1pPr>
          </a:lstStyle>
          <a:p>
            <a:pPr lvl="0" algn="ctr"/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059600"/>
            <a:ext cx="5524404" cy="2090134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1E846EDB-5676-468F-9198-8EB2AAB980DB}" type="datetimeFigureOut">
              <a:rPr lang="hu-HU" smtClean="0"/>
              <a:t>2023. 04. 27.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0BC00-7160-4E8E-AA1C-0FF25EB0E0C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7443966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291215" cy="10492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29121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42079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846EDB-5676-468F-9198-8EB2AAB980DB}" type="datetimeFigureOut">
              <a:rPr lang="hu-HU" smtClean="0"/>
              <a:t>2023. 04. 27.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626774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7980BC00-7160-4E8E-AA1C-0FF25EB0E0CE}" type="slidenum">
              <a:rPr lang="hu-HU" smtClean="0"/>
              <a:t>‹#›</a:t>
            </a:fld>
            <a:endParaRPr lang="hu-HU"/>
          </a:p>
        </p:txBody>
      </p:sp>
      <p:sp>
        <p:nvSpPr>
          <p:cNvPr id="9" name="Rectangle 8"/>
          <p:cNvSpPr/>
          <p:nvPr/>
        </p:nvSpPr>
        <p:spPr>
          <a:xfrm>
            <a:off x="0" y="3622291"/>
            <a:ext cx="12192000" cy="250598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>
                  <a:alpha val="80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>
          <a:xfrm>
            <a:off x="0" y="6129338"/>
            <a:ext cx="12192000" cy="742950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>
            <a:off x="0" y="6138142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582703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4.svg"/><Relationship Id="rId7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5.png"/><Relationship Id="rId7" Type="http://schemas.openxmlformats.org/officeDocument/2006/relationships/image" Target="../media/image4.svg"/><Relationship Id="rId2" Type="http://schemas.openxmlformats.org/officeDocument/2006/relationships/hyperlink" Target="https://www.figma.com/file/uGIuBMVZYQKIGRhwypsWZ9/BIL-Barberz?node-id=0-1&amp;t=wnw2di9i6QF6Ju6d-0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6.png"/><Relationship Id="rId4" Type="http://schemas.openxmlformats.org/officeDocument/2006/relationships/hyperlink" Target="https://github.com/DavidIvonn/Bil-Barberz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image" Target="../media/image9.svg"/><Relationship Id="rId7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10" Type="http://schemas.openxmlformats.org/officeDocument/2006/relationships/image" Target="../media/image14.png"/><Relationship Id="rId4" Type="http://schemas.openxmlformats.org/officeDocument/2006/relationships/image" Target="../media/image10.png"/><Relationship Id="rId9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image" Target="../media/image16.png"/><Relationship Id="rId7" Type="http://schemas.openxmlformats.org/officeDocument/2006/relationships/image" Target="../media/image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jpg"/><Relationship Id="rId9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C08A558-3C32-45D6-A194-B7A1C81415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48620" y="1558011"/>
            <a:ext cx="6443177" cy="1351625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/>
          <a:lstStyle/>
          <a:p>
            <a:r>
              <a:rPr lang="hu-HU" dirty="0">
                <a:solidFill>
                  <a:srgbClr val="D2986C"/>
                </a:solidFill>
              </a:rPr>
              <a:t>BIL Barberz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624D6E8B-AA9C-4DBD-BF37-1D985B9705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54364" y="3130976"/>
            <a:ext cx="9283272" cy="977621"/>
          </a:xfrm>
        </p:spPr>
        <p:txBody>
          <a:bodyPr>
            <a:noAutofit/>
          </a:bodyPr>
          <a:lstStyle/>
          <a:p>
            <a:r>
              <a:rPr lang="hu-HU" sz="2800" b="1" cap="none" dirty="0">
                <a:solidFill>
                  <a:srgbClr val="D2986C"/>
                </a:solidFill>
              </a:rPr>
              <a:t>Készítette: </a:t>
            </a:r>
            <a:r>
              <a:rPr lang="hu-HU" sz="2800" cap="none" dirty="0">
                <a:solidFill>
                  <a:schemeClr val="tx1">
                    <a:lumMod val="85000"/>
                  </a:schemeClr>
                </a:solidFill>
              </a:rPr>
              <a:t>Morvai Letícia, Baranyi András, Dávid Ivonn</a:t>
            </a:r>
          </a:p>
        </p:txBody>
      </p:sp>
      <p:sp>
        <p:nvSpPr>
          <p:cNvPr id="6" name="Téglalap 5">
            <a:extLst>
              <a:ext uri="{FF2B5EF4-FFF2-40B4-BE49-F238E27FC236}">
                <a16:creationId xmlns:a16="http://schemas.microsoft.com/office/drawing/2014/main" id="{CD35CEA5-AE70-45C4-8F70-DB30B9B6B112}"/>
              </a:ext>
            </a:extLst>
          </p:cNvPr>
          <p:cNvSpPr/>
          <p:nvPr/>
        </p:nvSpPr>
        <p:spPr>
          <a:xfrm>
            <a:off x="-3908" y="699074"/>
            <a:ext cx="1894851" cy="239697"/>
          </a:xfrm>
          <a:prstGeom prst="rect">
            <a:avLst/>
          </a:prstGeom>
          <a:solidFill>
            <a:srgbClr val="764724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5" name="Ábra 4">
            <a:extLst>
              <a:ext uri="{FF2B5EF4-FFF2-40B4-BE49-F238E27FC236}">
                <a16:creationId xmlns:a16="http://schemas.microsoft.com/office/drawing/2014/main" id="{2D51C4EF-1FB4-41D5-916D-2B624C3AA7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1812" y="97655"/>
            <a:ext cx="2366808" cy="2920713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  <p:sp>
        <p:nvSpPr>
          <p:cNvPr id="7" name="Alcím 2">
            <a:extLst>
              <a:ext uri="{FF2B5EF4-FFF2-40B4-BE49-F238E27FC236}">
                <a16:creationId xmlns:a16="http://schemas.microsoft.com/office/drawing/2014/main" id="{9A0F5422-B1D0-451C-A19B-BDA3A14FC249}"/>
              </a:ext>
            </a:extLst>
          </p:cNvPr>
          <p:cNvSpPr txBox="1">
            <a:spLocks/>
          </p:cNvSpPr>
          <p:nvPr/>
        </p:nvSpPr>
        <p:spPr>
          <a:xfrm>
            <a:off x="1516508" y="3619786"/>
            <a:ext cx="9283272" cy="2324492"/>
          </a:xfrm>
          <a:prstGeom prst="rect">
            <a:avLst/>
          </a:prstGeom>
        </p:spPr>
        <p:txBody>
          <a:bodyPr vert="horz" lIns="91440" tIns="91440" rIns="91440" bIns="91440" rtlCol="0">
            <a:noAutofit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800" b="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6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hu-HU" sz="2800" b="1" cap="none" dirty="0">
                <a:solidFill>
                  <a:srgbClr val="D2986C"/>
                </a:solidFill>
              </a:rPr>
              <a:t>Elérhetőség: 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hu-HU" sz="2800" cap="none" dirty="0">
                <a:solidFill>
                  <a:schemeClr val="tx1">
                    <a:lumMod val="85000"/>
                  </a:schemeClr>
                </a:solidFill>
              </a:rPr>
              <a:t>morvai.leticia-2018@keri.mako.hu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hu-HU" sz="2800" cap="none" dirty="0">
                <a:solidFill>
                  <a:schemeClr val="tx1">
                    <a:lumMod val="85000"/>
                  </a:schemeClr>
                </a:solidFill>
              </a:rPr>
              <a:t>baranyi.andras-2018@keri.mako.hu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hu-HU" sz="2800" cap="none" dirty="0">
                <a:solidFill>
                  <a:schemeClr val="tx1">
                    <a:lumMod val="85000"/>
                  </a:schemeClr>
                </a:solidFill>
              </a:rPr>
              <a:t>david.doraivonn-2018@keri.mako.hu</a:t>
            </a:r>
          </a:p>
          <a:p>
            <a:endParaRPr lang="hu-HU" sz="2800" cap="none" dirty="0">
              <a:solidFill>
                <a:srgbClr val="D2986C"/>
              </a:solidFill>
            </a:endParaRPr>
          </a:p>
          <a:p>
            <a:r>
              <a:rPr lang="hu-HU" sz="2800" cap="none" dirty="0">
                <a:solidFill>
                  <a:srgbClr val="D2986C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233284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3D0DB6D-6609-4BC6-B13A-BB826DC01F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120" y="628084"/>
            <a:ext cx="9291215" cy="1049235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>
            <a:normAutofit/>
          </a:bodyPr>
          <a:lstStyle/>
          <a:p>
            <a:r>
              <a:rPr lang="hu-HU" sz="4000" dirty="0">
                <a:solidFill>
                  <a:srgbClr val="D2986C"/>
                </a:solidFill>
              </a:rPr>
              <a:t>Jövőbeli fejlesztések</a:t>
            </a:r>
          </a:p>
        </p:txBody>
      </p:sp>
      <p:sp>
        <p:nvSpPr>
          <p:cNvPr id="5" name="Tartalom helye 4">
            <a:extLst>
              <a:ext uri="{FF2B5EF4-FFF2-40B4-BE49-F238E27FC236}">
                <a16:creationId xmlns:a16="http://schemas.microsoft.com/office/drawing/2014/main" id="{6F56156D-6FDB-4503-B7C5-3B08333FC4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8974" y="1853754"/>
            <a:ext cx="7550650" cy="3845710"/>
          </a:xfrm>
        </p:spPr>
        <p:txBody>
          <a:bodyPr/>
          <a:lstStyle/>
          <a:p>
            <a:pPr>
              <a:buClr>
                <a:srgbClr val="D2986C"/>
              </a:buClr>
            </a:pPr>
            <a:r>
              <a:rPr lang="hu-HU" sz="28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Tovább terjeszkedni a szociális közösségen</a:t>
            </a:r>
          </a:p>
          <a:p>
            <a:pPr marL="0" indent="0">
              <a:buClr>
                <a:srgbClr val="D2986C"/>
              </a:buClr>
              <a:buNone/>
            </a:pPr>
            <a:endParaRPr lang="hu-HU" sz="2800" dirty="0">
              <a:solidFill>
                <a:schemeClr val="bg2">
                  <a:lumMod val="60000"/>
                  <a:lumOff val="40000"/>
                </a:schemeClr>
              </a:solidFill>
            </a:endParaRPr>
          </a:p>
          <a:p>
            <a:pPr marL="0" indent="0">
              <a:buClr>
                <a:srgbClr val="D2986C"/>
              </a:buClr>
              <a:buNone/>
            </a:pPr>
            <a:endParaRPr lang="hu-HU" sz="2800" dirty="0">
              <a:solidFill>
                <a:schemeClr val="bg2">
                  <a:lumMod val="60000"/>
                  <a:lumOff val="40000"/>
                </a:schemeClr>
              </a:solidFill>
            </a:endParaRPr>
          </a:p>
          <a:p>
            <a:pPr>
              <a:buClr>
                <a:srgbClr val="D2986C"/>
              </a:buClr>
            </a:pPr>
            <a:r>
              <a:rPr lang="hu-HU" sz="28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Mobil alkalmazás</a:t>
            </a:r>
          </a:p>
          <a:p>
            <a:pPr>
              <a:buClr>
                <a:srgbClr val="D2986C"/>
              </a:buClr>
            </a:pPr>
            <a:endParaRPr lang="hu-HU" dirty="0"/>
          </a:p>
        </p:txBody>
      </p:sp>
      <p:sp>
        <p:nvSpPr>
          <p:cNvPr id="7" name="Téglalap 6">
            <a:extLst>
              <a:ext uri="{FF2B5EF4-FFF2-40B4-BE49-F238E27FC236}">
                <a16:creationId xmlns:a16="http://schemas.microsoft.com/office/drawing/2014/main" id="{AC243138-59D8-4369-BA38-6F4B876F0C03}"/>
              </a:ext>
            </a:extLst>
          </p:cNvPr>
          <p:cNvSpPr/>
          <p:nvPr/>
        </p:nvSpPr>
        <p:spPr>
          <a:xfrm>
            <a:off x="-3908" y="699074"/>
            <a:ext cx="1894851" cy="239697"/>
          </a:xfrm>
          <a:prstGeom prst="rect">
            <a:avLst/>
          </a:prstGeom>
          <a:solidFill>
            <a:srgbClr val="764724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6" name="Ábra 5">
            <a:extLst>
              <a:ext uri="{FF2B5EF4-FFF2-40B4-BE49-F238E27FC236}">
                <a16:creationId xmlns:a16="http://schemas.microsoft.com/office/drawing/2014/main" id="{B17C04DC-F60E-43BC-9095-8B3E6DDF94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1812" y="97655"/>
            <a:ext cx="2366808" cy="2920713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B68650E1-A49E-473F-9153-3FEFCF2C34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8687" y="2683449"/>
            <a:ext cx="657518" cy="657518"/>
          </a:xfrm>
          <a:prstGeom prst="rect">
            <a:avLst/>
          </a:prstGeom>
        </p:spPr>
      </p:pic>
      <p:pic>
        <p:nvPicPr>
          <p:cNvPr id="11" name="Kép 10">
            <a:extLst>
              <a:ext uri="{FF2B5EF4-FFF2-40B4-BE49-F238E27FC236}">
                <a16:creationId xmlns:a16="http://schemas.microsoft.com/office/drawing/2014/main" id="{AEA6AD04-4AB2-44AD-A4C5-C6CF84CF9E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8668" y="2683448"/>
            <a:ext cx="657519" cy="657519"/>
          </a:xfrm>
          <a:prstGeom prst="rect">
            <a:avLst/>
          </a:prstGeom>
        </p:spPr>
      </p:pic>
      <p:pic>
        <p:nvPicPr>
          <p:cNvPr id="13" name="Kép 12">
            <a:extLst>
              <a:ext uri="{FF2B5EF4-FFF2-40B4-BE49-F238E27FC236}">
                <a16:creationId xmlns:a16="http://schemas.microsoft.com/office/drawing/2014/main" id="{1B135768-D4E5-497E-9D18-EF6EF50D6AB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8650" y="2665703"/>
            <a:ext cx="675264" cy="675264"/>
          </a:xfrm>
          <a:prstGeom prst="rect">
            <a:avLst/>
          </a:prstGeom>
        </p:spPr>
      </p:pic>
      <p:pic>
        <p:nvPicPr>
          <p:cNvPr id="15" name="Kép 14">
            <a:extLst>
              <a:ext uri="{FF2B5EF4-FFF2-40B4-BE49-F238E27FC236}">
                <a16:creationId xmlns:a16="http://schemas.microsoft.com/office/drawing/2014/main" id="{F57E5825-0C27-4845-BFA5-64B0D028550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7564" y="4525919"/>
            <a:ext cx="2380526" cy="102600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6" name="Szövegdoboz 15">
            <a:extLst>
              <a:ext uri="{FF2B5EF4-FFF2-40B4-BE49-F238E27FC236}">
                <a16:creationId xmlns:a16="http://schemas.microsoft.com/office/drawing/2014/main" id="{9F887706-3184-4F4D-8D0A-38F871C055DC}"/>
              </a:ext>
            </a:extLst>
          </p:cNvPr>
          <p:cNvSpPr txBox="1"/>
          <p:nvPr/>
        </p:nvSpPr>
        <p:spPr>
          <a:xfrm>
            <a:off x="6906110" y="3776609"/>
            <a:ext cx="27286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rgbClr val="D2986C"/>
              </a:buClr>
              <a:buFont typeface="Arial" panose="020B0604020202020204" pitchFamily="34" charset="0"/>
              <a:buChar char="•"/>
            </a:pPr>
            <a:r>
              <a:rPr lang="hu-HU" sz="28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Online fizetés</a:t>
            </a:r>
          </a:p>
        </p:txBody>
      </p:sp>
      <p:pic>
        <p:nvPicPr>
          <p:cNvPr id="18" name="Kép 17">
            <a:extLst>
              <a:ext uri="{FF2B5EF4-FFF2-40B4-BE49-F238E27FC236}">
                <a16:creationId xmlns:a16="http://schemas.microsoft.com/office/drawing/2014/main" id="{3D52CE0F-7A44-4F46-9DDD-868595DBDB6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94" t="30068" r="3357" b="45529"/>
          <a:stretch/>
        </p:blipFill>
        <p:spPr>
          <a:xfrm>
            <a:off x="6321727" y="4763153"/>
            <a:ext cx="5317725" cy="78877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292166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B354909-10EB-407C-8F06-97B05283AC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342420"/>
            <a:ext cx="9291215" cy="1049235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>
            <a:normAutofit/>
          </a:bodyPr>
          <a:lstStyle/>
          <a:p>
            <a:r>
              <a:rPr lang="hu-HU" sz="4000" dirty="0" err="1">
                <a:solidFill>
                  <a:srgbClr val="D2986C"/>
                </a:solidFill>
              </a:rPr>
              <a:t>user</a:t>
            </a:r>
            <a:r>
              <a:rPr lang="hu-HU" sz="4000" dirty="0">
                <a:solidFill>
                  <a:srgbClr val="D2986C"/>
                </a:solidFill>
              </a:rPr>
              <a:t> </a:t>
            </a:r>
            <a:r>
              <a:rPr lang="hu-HU" sz="4000" dirty="0" err="1">
                <a:solidFill>
                  <a:srgbClr val="D2986C"/>
                </a:solidFill>
              </a:rPr>
              <a:t>interface</a:t>
            </a:r>
            <a:endParaRPr lang="hu-HU" sz="4000" dirty="0">
              <a:solidFill>
                <a:srgbClr val="D2986C"/>
              </a:solidFill>
            </a:endParaRP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1F5D8ED2-7B29-4B98-AA0C-E3163CE53B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010" r="47573" b="78690"/>
          <a:stretch/>
        </p:blipFill>
        <p:spPr>
          <a:xfrm>
            <a:off x="1451579" y="1653708"/>
            <a:ext cx="8948691" cy="146893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B7CC95A5-92F3-43ED-91D2-3C14E004DD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638" r="47936" b="80970"/>
          <a:stretch/>
        </p:blipFill>
        <p:spPr>
          <a:xfrm>
            <a:off x="3178366" y="3429000"/>
            <a:ext cx="7221904" cy="8888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Szövegdoboz 6">
            <a:extLst>
              <a:ext uri="{FF2B5EF4-FFF2-40B4-BE49-F238E27FC236}">
                <a16:creationId xmlns:a16="http://schemas.microsoft.com/office/drawing/2014/main" id="{86533A4B-BFAD-498A-9FB5-F24E2592E6D7}"/>
              </a:ext>
            </a:extLst>
          </p:cNvPr>
          <p:cNvSpPr txBox="1"/>
          <p:nvPr/>
        </p:nvSpPr>
        <p:spPr>
          <a:xfrm>
            <a:off x="1052083" y="4605403"/>
            <a:ext cx="4235583" cy="461665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none" rtlCol="0">
            <a:spAutoFit/>
          </a:bodyPr>
          <a:lstStyle/>
          <a:p>
            <a:r>
              <a:rPr lang="en-US" sz="2400" cap="all" dirty="0">
                <a:solidFill>
                  <a:schemeClr val="bg2">
                    <a:lumMod val="60000"/>
                    <a:lumOff val="40000"/>
                  </a:schemeClr>
                </a:solidFill>
              </a:rPr>
              <a:t>It works based on login</a:t>
            </a:r>
            <a:endParaRPr lang="hu-HU" sz="2400" cap="all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Téglalap 7">
            <a:extLst>
              <a:ext uri="{FF2B5EF4-FFF2-40B4-BE49-F238E27FC236}">
                <a16:creationId xmlns:a16="http://schemas.microsoft.com/office/drawing/2014/main" id="{B83FB6E2-C689-4354-9276-90769DC38E11}"/>
              </a:ext>
            </a:extLst>
          </p:cNvPr>
          <p:cNvSpPr/>
          <p:nvPr/>
        </p:nvSpPr>
        <p:spPr>
          <a:xfrm>
            <a:off x="0" y="342420"/>
            <a:ext cx="563201" cy="239697"/>
          </a:xfrm>
          <a:prstGeom prst="rect">
            <a:avLst/>
          </a:prstGeom>
          <a:solidFill>
            <a:srgbClr val="764724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10" name="Ábra 9">
            <a:extLst>
              <a:ext uri="{FF2B5EF4-FFF2-40B4-BE49-F238E27FC236}">
                <a16:creationId xmlns:a16="http://schemas.microsoft.com/office/drawing/2014/main" id="{B4D184B0-8B30-4B95-AF70-22DEB53A12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12639" y="0"/>
            <a:ext cx="1151679" cy="1421207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</p:spTree>
    <p:extLst>
      <p:ext uri="{BB962C8B-B14F-4D97-AF65-F5344CB8AC3E}">
        <p14:creationId xmlns:p14="http://schemas.microsoft.com/office/powerpoint/2010/main" val="40117877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A1381A4-57B4-4DF9-80D1-C706337096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6151" y="355107"/>
            <a:ext cx="9970734" cy="811135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D2986C"/>
                </a:solidFill>
              </a:rPr>
              <a:t>Which only work based on login</a:t>
            </a:r>
            <a:endParaRPr lang="hu-HU" sz="4000" dirty="0">
              <a:solidFill>
                <a:srgbClr val="D2986C"/>
              </a:solidFill>
            </a:endParaRP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A9C3267C-82D1-401E-B306-09910DFE54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985" y="1576865"/>
            <a:ext cx="11179946" cy="94935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EA520EF6-E4C1-45AF-AE1C-A1971E2C35F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03" b="17404"/>
          <a:stretch/>
        </p:blipFill>
        <p:spPr>
          <a:xfrm>
            <a:off x="1591323" y="2672273"/>
            <a:ext cx="8725269" cy="37782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" name="Téglalap 8">
            <a:extLst>
              <a:ext uri="{FF2B5EF4-FFF2-40B4-BE49-F238E27FC236}">
                <a16:creationId xmlns:a16="http://schemas.microsoft.com/office/drawing/2014/main" id="{01A3E733-864E-496B-A85F-EF3D1658AFB1}"/>
              </a:ext>
            </a:extLst>
          </p:cNvPr>
          <p:cNvSpPr/>
          <p:nvPr/>
        </p:nvSpPr>
        <p:spPr>
          <a:xfrm>
            <a:off x="0" y="342420"/>
            <a:ext cx="563201" cy="239697"/>
          </a:xfrm>
          <a:prstGeom prst="rect">
            <a:avLst/>
          </a:prstGeom>
          <a:solidFill>
            <a:srgbClr val="764724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8" name="Ábra 7">
            <a:extLst>
              <a:ext uri="{FF2B5EF4-FFF2-40B4-BE49-F238E27FC236}">
                <a16:creationId xmlns:a16="http://schemas.microsoft.com/office/drawing/2014/main" id="{334FB9EA-254A-4FCD-A711-C5ED55250F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12639" y="0"/>
            <a:ext cx="1151679" cy="1421207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</p:spTree>
    <p:extLst>
      <p:ext uri="{BB962C8B-B14F-4D97-AF65-F5344CB8AC3E}">
        <p14:creationId xmlns:p14="http://schemas.microsoft.com/office/powerpoint/2010/main" val="7001960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Kép 5">
            <a:extLst>
              <a:ext uri="{FF2B5EF4-FFF2-40B4-BE49-F238E27FC236}">
                <a16:creationId xmlns:a16="http://schemas.microsoft.com/office/drawing/2014/main" id="{036E2183-CFB1-49F0-B1C6-5C2ACBAC00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398" r="1013" b="4993"/>
          <a:stretch/>
        </p:blipFill>
        <p:spPr>
          <a:xfrm>
            <a:off x="3027286" y="1207357"/>
            <a:ext cx="8824404" cy="444328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C16DB3B3-2F54-42AB-A4BC-2FE94F4F15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46331" y="-125823"/>
            <a:ext cx="3699338" cy="936486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>
            <a:normAutofit/>
          </a:bodyPr>
          <a:lstStyle/>
          <a:p>
            <a:r>
              <a:rPr lang="hu-HU" sz="4000" dirty="0" err="1">
                <a:solidFill>
                  <a:srgbClr val="D2986C"/>
                </a:solidFill>
              </a:rPr>
              <a:t>Register</a:t>
            </a:r>
            <a:endParaRPr lang="hu-HU" sz="4000" dirty="0">
              <a:solidFill>
                <a:srgbClr val="D2986C"/>
              </a:solidFill>
            </a:endParaRPr>
          </a:p>
        </p:txBody>
      </p:sp>
      <p:sp>
        <p:nvSpPr>
          <p:cNvPr id="4" name="Téglalap 3">
            <a:extLst>
              <a:ext uri="{FF2B5EF4-FFF2-40B4-BE49-F238E27FC236}">
                <a16:creationId xmlns:a16="http://schemas.microsoft.com/office/drawing/2014/main" id="{EFC8367E-D3EA-476B-925E-EFDB46DFC749}"/>
              </a:ext>
            </a:extLst>
          </p:cNvPr>
          <p:cNvSpPr/>
          <p:nvPr/>
        </p:nvSpPr>
        <p:spPr>
          <a:xfrm>
            <a:off x="0" y="342420"/>
            <a:ext cx="563201" cy="239697"/>
          </a:xfrm>
          <a:prstGeom prst="rect">
            <a:avLst/>
          </a:prstGeom>
          <a:solidFill>
            <a:srgbClr val="764724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5" name="Ábra 4">
            <a:extLst>
              <a:ext uri="{FF2B5EF4-FFF2-40B4-BE49-F238E27FC236}">
                <a16:creationId xmlns:a16="http://schemas.microsoft.com/office/drawing/2014/main" id="{AC65721D-5CCB-4D78-A0AE-4293E0138A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2639" y="0"/>
            <a:ext cx="1151679" cy="1421207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  <p:sp>
        <p:nvSpPr>
          <p:cNvPr id="7" name="Szövegdoboz 6">
            <a:extLst>
              <a:ext uri="{FF2B5EF4-FFF2-40B4-BE49-F238E27FC236}">
                <a16:creationId xmlns:a16="http://schemas.microsoft.com/office/drawing/2014/main" id="{703E5F7B-FEB4-4C83-8A8F-31CAF53E0C36}"/>
              </a:ext>
            </a:extLst>
          </p:cNvPr>
          <p:cNvSpPr txBox="1"/>
          <p:nvPr/>
        </p:nvSpPr>
        <p:spPr>
          <a:xfrm>
            <a:off x="0" y="2090171"/>
            <a:ext cx="2858610" cy="2677656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rtlCol="0">
            <a:spAutoFit/>
          </a:bodyPr>
          <a:lstStyle/>
          <a:p>
            <a:pPr algn="r"/>
            <a:r>
              <a:rPr lang="en-US" sz="2800" cap="all" dirty="0">
                <a:solidFill>
                  <a:schemeClr val="bg2">
                    <a:lumMod val="60000"/>
                    <a:lumOff val="40000"/>
                  </a:schemeClr>
                </a:solidFill>
              </a:rPr>
              <a:t>If we leave the fields empty, we will receive an error message</a:t>
            </a:r>
            <a:endParaRPr lang="hu-HU" sz="2800" cap="all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91074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76CFA5C-EABC-40D4-AD7F-DE97B0E127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74424" y="83062"/>
            <a:ext cx="8637073" cy="758411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>
            <a:normAutofit/>
          </a:bodyPr>
          <a:lstStyle/>
          <a:p>
            <a:r>
              <a:rPr lang="hu-HU" sz="4000" dirty="0" err="1">
                <a:solidFill>
                  <a:srgbClr val="D2986C"/>
                </a:solidFill>
              </a:rPr>
              <a:t>Register</a:t>
            </a:r>
            <a:endParaRPr lang="hu-HU" sz="4000" dirty="0">
              <a:solidFill>
                <a:srgbClr val="D2986C"/>
              </a:solidFill>
            </a:endParaRPr>
          </a:p>
        </p:txBody>
      </p:sp>
      <p:sp>
        <p:nvSpPr>
          <p:cNvPr id="4" name="Téglalap 3">
            <a:extLst>
              <a:ext uri="{FF2B5EF4-FFF2-40B4-BE49-F238E27FC236}">
                <a16:creationId xmlns:a16="http://schemas.microsoft.com/office/drawing/2014/main" id="{3E8408EC-6CE2-4430-8923-EDE80C3930DC}"/>
              </a:ext>
            </a:extLst>
          </p:cNvPr>
          <p:cNvSpPr/>
          <p:nvPr/>
        </p:nvSpPr>
        <p:spPr>
          <a:xfrm>
            <a:off x="0" y="342420"/>
            <a:ext cx="563201" cy="239697"/>
          </a:xfrm>
          <a:prstGeom prst="rect">
            <a:avLst/>
          </a:prstGeom>
          <a:solidFill>
            <a:srgbClr val="764724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5" name="Ábra 4">
            <a:extLst>
              <a:ext uri="{FF2B5EF4-FFF2-40B4-BE49-F238E27FC236}">
                <a16:creationId xmlns:a16="http://schemas.microsoft.com/office/drawing/2014/main" id="{DA4FED8C-8808-48A2-A7EC-90B96AB442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2639" y="0"/>
            <a:ext cx="1151679" cy="1421207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C02EEE9E-7A0F-44CC-89DE-4CBF1DF6726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684" r="1173" b="4828"/>
          <a:stretch/>
        </p:blipFill>
        <p:spPr>
          <a:xfrm>
            <a:off x="1331575" y="1030910"/>
            <a:ext cx="9522769" cy="47961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753120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F815DC6-FE82-4A16-9115-119A1DF40C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33290" y="44353"/>
            <a:ext cx="3119340" cy="713481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>
            <a:normAutofit/>
          </a:bodyPr>
          <a:lstStyle/>
          <a:p>
            <a:r>
              <a:rPr lang="hu-HU" sz="4000" dirty="0">
                <a:solidFill>
                  <a:srgbClr val="D2986C"/>
                </a:solidFill>
              </a:rPr>
              <a:t>Login</a:t>
            </a:r>
          </a:p>
        </p:txBody>
      </p:sp>
      <p:sp>
        <p:nvSpPr>
          <p:cNvPr id="4" name="Téglalap 3">
            <a:extLst>
              <a:ext uri="{FF2B5EF4-FFF2-40B4-BE49-F238E27FC236}">
                <a16:creationId xmlns:a16="http://schemas.microsoft.com/office/drawing/2014/main" id="{2C83925F-2A4C-4B72-A4D7-A01F37DBE375}"/>
              </a:ext>
            </a:extLst>
          </p:cNvPr>
          <p:cNvSpPr/>
          <p:nvPr/>
        </p:nvSpPr>
        <p:spPr>
          <a:xfrm>
            <a:off x="0" y="342420"/>
            <a:ext cx="563201" cy="239697"/>
          </a:xfrm>
          <a:prstGeom prst="rect">
            <a:avLst/>
          </a:prstGeom>
          <a:solidFill>
            <a:srgbClr val="764724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5" name="Ábra 4">
            <a:extLst>
              <a:ext uri="{FF2B5EF4-FFF2-40B4-BE49-F238E27FC236}">
                <a16:creationId xmlns:a16="http://schemas.microsoft.com/office/drawing/2014/main" id="{39C29625-FC7C-4C25-AB37-B30B1AEAD7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2639" y="0"/>
            <a:ext cx="1151679" cy="1421207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CCFB72D8-D936-4B29-AC0F-04160419BEA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726" t="20837" r="16295" b="40550"/>
          <a:stretch/>
        </p:blipFill>
        <p:spPr>
          <a:xfrm>
            <a:off x="2266999" y="819008"/>
            <a:ext cx="7651922" cy="230897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31368FB0-B29C-408D-90FF-A9E644DB829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488" r="27257" b="37104"/>
          <a:stretch/>
        </p:blipFill>
        <p:spPr>
          <a:xfrm>
            <a:off x="2706129" y="3189155"/>
            <a:ext cx="6773662" cy="284983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110228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ím 4">
            <a:extLst>
              <a:ext uri="{FF2B5EF4-FFF2-40B4-BE49-F238E27FC236}">
                <a16:creationId xmlns:a16="http://schemas.microsoft.com/office/drawing/2014/main" id="{C04B2864-C35F-4E70-827F-9A4E950EB7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82920" y="0"/>
            <a:ext cx="9426156" cy="1024200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>
            <a:normAutofit fontScale="90000"/>
          </a:bodyPr>
          <a:lstStyle/>
          <a:p>
            <a:r>
              <a:rPr lang="hu-HU" dirty="0">
                <a:solidFill>
                  <a:srgbClr val="D2986C"/>
                </a:solidFill>
              </a:rPr>
              <a:t>Price List </a:t>
            </a:r>
            <a:r>
              <a:rPr lang="hu-HU" dirty="0" err="1">
                <a:solidFill>
                  <a:srgbClr val="D2986C"/>
                </a:solidFill>
              </a:rPr>
              <a:t>with</a:t>
            </a:r>
            <a:r>
              <a:rPr lang="hu-HU" dirty="0">
                <a:solidFill>
                  <a:srgbClr val="D2986C"/>
                </a:solidFill>
              </a:rPr>
              <a:t> </a:t>
            </a:r>
            <a:r>
              <a:rPr lang="hu-HU" dirty="0" err="1">
                <a:solidFill>
                  <a:srgbClr val="D2986C"/>
                </a:solidFill>
              </a:rPr>
              <a:t>modal</a:t>
            </a:r>
            <a:endParaRPr lang="hu-HU" dirty="0">
              <a:solidFill>
                <a:srgbClr val="D2986C"/>
              </a:solidFill>
            </a:endParaRPr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6E7304CA-727E-4369-8BBF-56B847BC68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3" t="5825" r="898" b="3754"/>
          <a:stretch/>
        </p:blipFill>
        <p:spPr>
          <a:xfrm>
            <a:off x="1473304" y="1042487"/>
            <a:ext cx="9245387" cy="47730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Téglalap 6">
            <a:extLst>
              <a:ext uri="{FF2B5EF4-FFF2-40B4-BE49-F238E27FC236}">
                <a16:creationId xmlns:a16="http://schemas.microsoft.com/office/drawing/2014/main" id="{C683E52E-89A8-4F86-A3E4-BFEDD564171D}"/>
              </a:ext>
            </a:extLst>
          </p:cNvPr>
          <p:cNvSpPr/>
          <p:nvPr/>
        </p:nvSpPr>
        <p:spPr>
          <a:xfrm>
            <a:off x="0" y="342420"/>
            <a:ext cx="563201" cy="239697"/>
          </a:xfrm>
          <a:prstGeom prst="rect">
            <a:avLst/>
          </a:prstGeom>
          <a:solidFill>
            <a:srgbClr val="764724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8" name="Ábra 7">
            <a:extLst>
              <a:ext uri="{FF2B5EF4-FFF2-40B4-BE49-F238E27FC236}">
                <a16:creationId xmlns:a16="http://schemas.microsoft.com/office/drawing/2014/main" id="{21E34844-E2DB-45FF-8A41-9A38350524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2639" y="0"/>
            <a:ext cx="1151679" cy="1421207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</p:spTree>
    <p:extLst>
      <p:ext uri="{BB962C8B-B14F-4D97-AF65-F5344CB8AC3E}">
        <p14:creationId xmlns:p14="http://schemas.microsoft.com/office/powerpoint/2010/main" val="25820157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2CF39D3-D74E-4CFF-93A4-B5EFF8F1A6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74424" y="93306"/>
            <a:ext cx="8637073" cy="977621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>
            <a:normAutofit fontScale="90000"/>
          </a:bodyPr>
          <a:lstStyle/>
          <a:p>
            <a:r>
              <a:rPr lang="hu-HU" sz="4000" dirty="0">
                <a:solidFill>
                  <a:srgbClr val="D2986C"/>
                </a:solidFill>
              </a:rPr>
              <a:t>Products</a:t>
            </a:r>
            <a:br>
              <a:rPr lang="hu-HU" dirty="0">
                <a:solidFill>
                  <a:srgbClr val="D2986C"/>
                </a:solidFill>
              </a:rPr>
            </a:br>
            <a:r>
              <a:rPr lang="hu-HU" sz="2800" dirty="0" err="1">
                <a:solidFill>
                  <a:srgbClr val="D2986C"/>
                </a:solidFill>
              </a:rPr>
              <a:t>Functions</a:t>
            </a:r>
            <a:endParaRPr lang="hu-HU" sz="2800" dirty="0">
              <a:solidFill>
                <a:srgbClr val="D2986C"/>
              </a:solidFill>
            </a:endParaRPr>
          </a:p>
        </p:txBody>
      </p:sp>
      <p:sp>
        <p:nvSpPr>
          <p:cNvPr id="4" name="Téglalap 3">
            <a:extLst>
              <a:ext uri="{FF2B5EF4-FFF2-40B4-BE49-F238E27FC236}">
                <a16:creationId xmlns:a16="http://schemas.microsoft.com/office/drawing/2014/main" id="{C1392FE6-9E78-4C14-9624-6E8FB98B972A}"/>
              </a:ext>
            </a:extLst>
          </p:cNvPr>
          <p:cNvSpPr/>
          <p:nvPr/>
        </p:nvSpPr>
        <p:spPr>
          <a:xfrm>
            <a:off x="0" y="342420"/>
            <a:ext cx="563201" cy="239697"/>
          </a:xfrm>
          <a:prstGeom prst="rect">
            <a:avLst/>
          </a:prstGeom>
          <a:solidFill>
            <a:srgbClr val="764724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5" name="Ábra 4">
            <a:extLst>
              <a:ext uri="{FF2B5EF4-FFF2-40B4-BE49-F238E27FC236}">
                <a16:creationId xmlns:a16="http://schemas.microsoft.com/office/drawing/2014/main" id="{6DE97B16-DB56-4767-BF71-E925AD6EBB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2639" y="0"/>
            <a:ext cx="1151679" cy="1421207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  <p:pic>
        <p:nvPicPr>
          <p:cNvPr id="13" name="Kép 12">
            <a:extLst>
              <a:ext uri="{FF2B5EF4-FFF2-40B4-BE49-F238E27FC236}">
                <a16:creationId xmlns:a16="http://schemas.microsoft.com/office/drawing/2014/main" id="{BE7AF2C7-1306-43C8-AD84-4E69A2187E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5269" y="1421207"/>
            <a:ext cx="8556521" cy="433029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4" name="Szövegdoboz 13">
            <a:extLst>
              <a:ext uri="{FF2B5EF4-FFF2-40B4-BE49-F238E27FC236}">
                <a16:creationId xmlns:a16="http://schemas.microsoft.com/office/drawing/2014/main" id="{968D05BF-27B2-4F79-9294-D02D10D59479}"/>
              </a:ext>
            </a:extLst>
          </p:cNvPr>
          <p:cNvSpPr txBox="1"/>
          <p:nvPr/>
        </p:nvSpPr>
        <p:spPr>
          <a:xfrm>
            <a:off x="281600" y="3124690"/>
            <a:ext cx="2818528" cy="461665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none" rtlCol="0">
            <a:spAutoFit/>
          </a:bodyPr>
          <a:lstStyle/>
          <a:p>
            <a:r>
              <a:rPr lang="hu-HU" sz="2400" cap="all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Search</a:t>
            </a:r>
            <a:r>
              <a:rPr lang="hu-HU" sz="2400" cap="all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hu-HU" sz="2400" cap="all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by</a:t>
            </a:r>
            <a:r>
              <a:rPr lang="hu-HU" sz="2400" cap="all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hu-HU" sz="2400" cap="all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name</a:t>
            </a:r>
            <a:endParaRPr lang="hu-HU" sz="2400" cap="all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12244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39500FE-5B8A-4BCA-B0C0-0B14861467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266635"/>
            <a:ext cx="1824944" cy="891034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>
            <a:normAutofit/>
          </a:bodyPr>
          <a:lstStyle/>
          <a:p>
            <a:r>
              <a:rPr lang="hu-HU" sz="4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Cart</a:t>
            </a:r>
            <a:endParaRPr lang="hu-HU" sz="4000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Téglalap 3">
            <a:extLst>
              <a:ext uri="{FF2B5EF4-FFF2-40B4-BE49-F238E27FC236}">
                <a16:creationId xmlns:a16="http://schemas.microsoft.com/office/drawing/2014/main" id="{BC2C8827-51D5-4B9A-9577-87928130B11A}"/>
              </a:ext>
            </a:extLst>
          </p:cNvPr>
          <p:cNvSpPr/>
          <p:nvPr/>
        </p:nvSpPr>
        <p:spPr>
          <a:xfrm>
            <a:off x="0" y="342420"/>
            <a:ext cx="563201" cy="239697"/>
          </a:xfrm>
          <a:prstGeom prst="rect">
            <a:avLst/>
          </a:prstGeom>
          <a:solidFill>
            <a:srgbClr val="764724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5" name="Ábra 4">
            <a:extLst>
              <a:ext uri="{FF2B5EF4-FFF2-40B4-BE49-F238E27FC236}">
                <a16:creationId xmlns:a16="http://schemas.microsoft.com/office/drawing/2014/main" id="{EC11FD58-1F4A-4378-8BC3-AD0A0DF432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2639" y="0"/>
            <a:ext cx="1151679" cy="1421207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D160B4C4-6B72-49AB-AB7C-9686BB3D12C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214" r="1043" b="3819"/>
          <a:stretch/>
        </p:blipFill>
        <p:spPr>
          <a:xfrm>
            <a:off x="1969282" y="2459056"/>
            <a:ext cx="8247355" cy="421774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BDAF2421-C09B-4213-B119-BC8FD5CD54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9801" y="1004995"/>
            <a:ext cx="9012397" cy="126164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" name="Cím 1">
            <a:extLst>
              <a:ext uri="{FF2B5EF4-FFF2-40B4-BE49-F238E27FC236}">
                <a16:creationId xmlns:a16="http://schemas.microsoft.com/office/drawing/2014/main" id="{72F617C3-B815-4510-9C53-FB5CED6B79BA}"/>
              </a:ext>
            </a:extLst>
          </p:cNvPr>
          <p:cNvSpPr txBox="1">
            <a:spLocks/>
          </p:cNvSpPr>
          <p:nvPr/>
        </p:nvSpPr>
        <p:spPr>
          <a:xfrm>
            <a:off x="1774422" y="2737"/>
            <a:ext cx="8637073" cy="977621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vert="horz" lIns="91440" tIns="45720" rIns="91440" bIns="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b="0" i="0" kern="1200" cap="all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hu-HU" sz="4000" dirty="0">
                <a:solidFill>
                  <a:srgbClr val="D2986C"/>
                </a:solidFill>
              </a:rPr>
              <a:t>Products</a:t>
            </a:r>
            <a:br>
              <a:rPr lang="hu-HU" dirty="0">
                <a:solidFill>
                  <a:srgbClr val="D2986C"/>
                </a:solidFill>
              </a:rPr>
            </a:br>
            <a:r>
              <a:rPr lang="hu-HU" sz="2800" dirty="0" err="1">
                <a:solidFill>
                  <a:srgbClr val="D2986C"/>
                </a:solidFill>
              </a:rPr>
              <a:t>Functions</a:t>
            </a:r>
            <a:endParaRPr lang="hu-HU" sz="2800" dirty="0">
              <a:solidFill>
                <a:srgbClr val="D2986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42940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E7F5FED-7778-407E-88EC-543E04B9A2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77463" y="118844"/>
            <a:ext cx="8637073" cy="686848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>
            <a:normAutofit/>
          </a:bodyPr>
          <a:lstStyle/>
          <a:p>
            <a:r>
              <a:rPr lang="hu-HU" sz="4000" dirty="0" err="1">
                <a:solidFill>
                  <a:srgbClr val="D2986C"/>
                </a:solidFill>
              </a:rPr>
              <a:t>Book</a:t>
            </a:r>
            <a:r>
              <a:rPr lang="hu-HU" sz="4000" dirty="0">
                <a:solidFill>
                  <a:srgbClr val="D2986C"/>
                </a:solidFill>
              </a:rPr>
              <a:t> an </a:t>
            </a:r>
            <a:r>
              <a:rPr lang="hu-HU" sz="4000" dirty="0" err="1">
                <a:solidFill>
                  <a:srgbClr val="D2986C"/>
                </a:solidFill>
              </a:rPr>
              <a:t>appointment</a:t>
            </a:r>
            <a:endParaRPr lang="hu-HU" sz="4000" dirty="0">
              <a:solidFill>
                <a:srgbClr val="D2986C"/>
              </a:solidFill>
            </a:endParaRPr>
          </a:p>
        </p:txBody>
      </p:sp>
      <p:sp>
        <p:nvSpPr>
          <p:cNvPr id="4" name="Téglalap 3">
            <a:extLst>
              <a:ext uri="{FF2B5EF4-FFF2-40B4-BE49-F238E27FC236}">
                <a16:creationId xmlns:a16="http://schemas.microsoft.com/office/drawing/2014/main" id="{C0715F5A-B231-45E7-9DA2-F9F1DEE74DD4}"/>
              </a:ext>
            </a:extLst>
          </p:cNvPr>
          <p:cNvSpPr/>
          <p:nvPr/>
        </p:nvSpPr>
        <p:spPr>
          <a:xfrm>
            <a:off x="0" y="342420"/>
            <a:ext cx="563201" cy="239697"/>
          </a:xfrm>
          <a:prstGeom prst="rect">
            <a:avLst/>
          </a:prstGeom>
          <a:solidFill>
            <a:srgbClr val="764724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5" name="Ábra 4">
            <a:extLst>
              <a:ext uri="{FF2B5EF4-FFF2-40B4-BE49-F238E27FC236}">
                <a16:creationId xmlns:a16="http://schemas.microsoft.com/office/drawing/2014/main" id="{CBE78BF4-95E6-496D-84F6-C1CC008413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2639" y="0"/>
            <a:ext cx="1151679" cy="1421207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FA090BAE-933D-42CD-BE45-17CC3EBB1F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7462" y="1317854"/>
            <a:ext cx="8637074" cy="436433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39848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F77BC60-6884-492D-918A-6F4676A36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8873" y="670179"/>
            <a:ext cx="9291215" cy="1049235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>
            <a:normAutofit/>
          </a:bodyPr>
          <a:lstStyle/>
          <a:p>
            <a:r>
              <a:rPr lang="hu-HU" sz="4000" dirty="0">
                <a:solidFill>
                  <a:srgbClr val="D2986C"/>
                </a:solidFill>
              </a:rPr>
              <a:t>Szoftver Célja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F3D25A3C-9B1A-43C4-8447-B935D40EC7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8973" y="1668182"/>
            <a:ext cx="9291215" cy="2486567"/>
          </a:xfrm>
          <a:noFill/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hu-HU" sz="32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Lehetővé tegye az időpontfoglalást, a nyereményjátékban való részvételt, valamint a webshopban történő vásárlást a felhasználók számára, ezzel egyszerűsítve és javítva az ügyfélélményt.</a:t>
            </a:r>
          </a:p>
        </p:txBody>
      </p:sp>
      <p:sp>
        <p:nvSpPr>
          <p:cNvPr id="4" name="Téglalap 3">
            <a:extLst>
              <a:ext uri="{FF2B5EF4-FFF2-40B4-BE49-F238E27FC236}">
                <a16:creationId xmlns:a16="http://schemas.microsoft.com/office/drawing/2014/main" id="{D73313D4-CD4D-400C-9B95-B24A425B7CEC}"/>
              </a:ext>
            </a:extLst>
          </p:cNvPr>
          <p:cNvSpPr/>
          <p:nvPr/>
        </p:nvSpPr>
        <p:spPr>
          <a:xfrm>
            <a:off x="-3908" y="699074"/>
            <a:ext cx="1894851" cy="239697"/>
          </a:xfrm>
          <a:prstGeom prst="rect">
            <a:avLst/>
          </a:prstGeom>
          <a:solidFill>
            <a:srgbClr val="764724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5" name="Ábra 4">
            <a:extLst>
              <a:ext uri="{FF2B5EF4-FFF2-40B4-BE49-F238E27FC236}">
                <a16:creationId xmlns:a16="http://schemas.microsoft.com/office/drawing/2014/main" id="{02A78E4B-B80C-4A1B-A4CA-DD31DAB132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1812" y="97655"/>
            <a:ext cx="2366808" cy="2920713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</p:spTree>
    <p:extLst>
      <p:ext uri="{BB962C8B-B14F-4D97-AF65-F5344CB8AC3E}">
        <p14:creationId xmlns:p14="http://schemas.microsoft.com/office/powerpoint/2010/main" val="34468725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F9652BF-18A7-4B76-9CA8-5B3B010737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0377" y="2716272"/>
            <a:ext cx="2423995" cy="1425455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>
            <a:normAutofit/>
          </a:bodyPr>
          <a:lstStyle/>
          <a:p>
            <a:pPr algn="r"/>
            <a:r>
              <a:rPr lang="en-US" sz="24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Presentation of our barbers and our results</a:t>
            </a:r>
            <a:endParaRPr lang="hu-HU" sz="2400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Téglalap 3">
            <a:extLst>
              <a:ext uri="{FF2B5EF4-FFF2-40B4-BE49-F238E27FC236}">
                <a16:creationId xmlns:a16="http://schemas.microsoft.com/office/drawing/2014/main" id="{D094BDDC-49EB-4BEF-8FED-A7BD1EA1CBAB}"/>
              </a:ext>
            </a:extLst>
          </p:cNvPr>
          <p:cNvSpPr/>
          <p:nvPr/>
        </p:nvSpPr>
        <p:spPr>
          <a:xfrm>
            <a:off x="0" y="342420"/>
            <a:ext cx="563201" cy="239697"/>
          </a:xfrm>
          <a:prstGeom prst="rect">
            <a:avLst/>
          </a:prstGeom>
          <a:solidFill>
            <a:srgbClr val="764724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5" name="Ábra 4">
            <a:extLst>
              <a:ext uri="{FF2B5EF4-FFF2-40B4-BE49-F238E27FC236}">
                <a16:creationId xmlns:a16="http://schemas.microsoft.com/office/drawing/2014/main" id="{3F5B2B52-9FCA-4B07-BAD5-988C4713E4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2639" y="0"/>
            <a:ext cx="1151679" cy="1421207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1512371F-ACD9-49F6-BD0A-0299332FCB5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991" r="1626" b="4994"/>
          <a:stretch/>
        </p:blipFill>
        <p:spPr>
          <a:xfrm>
            <a:off x="2863726" y="1314675"/>
            <a:ext cx="9153742" cy="46068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Cím 1">
            <a:extLst>
              <a:ext uri="{FF2B5EF4-FFF2-40B4-BE49-F238E27FC236}">
                <a16:creationId xmlns:a16="http://schemas.microsoft.com/office/drawing/2014/main" id="{F0855000-797F-4D4D-9DFD-BA81195673C5}"/>
              </a:ext>
            </a:extLst>
          </p:cNvPr>
          <p:cNvSpPr txBox="1">
            <a:spLocks/>
          </p:cNvSpPr>
          <p:nvPr/>
        </p:nvSpPr>
        <p:spPr>
          <a:xfrm>
            <a:off x="4139317" y="0"/>
            <a:ext cx="3907286" cy="766747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vert="horz" lIns="91440" tIns="45720" rIns="91440" bIns="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b="0" i="0" kern="1200" cap="all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hu-HU" sz="4000" dirty="0" err="1">
                <a:solidFill>
                  <a:srgbClr val="D2986C"/>
                </a:solidFill>
              </a:rPr>
              <a:t>About</a:t>
            </a:r>
            <a:r>
              <a:rPr lang="hu-HU" sz="4000" dirty="0">
                <a:solidFill>
                  <a:srgbClr val="D2986C"/>
                </a:solidFill>
              </a:rPr>
              <a:t> </a:t>
            </a:r>
            <a:r>
              <a:rPr lang="hu-HU" sz="4000" dirty="0" err="1">
                <a:solidFill>
                  <a:srgbClr val="D2986C"/>
                </a:solidFill>
              </a:rPr>
              <a:t>us</a:t>
            </a:r>
            <a:endParaRPr lang="hu-HU" sz="4000" dirty="0">
              <a:solidFill>
                <a:srgbClr val="D2986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39565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89BA3DC-0D91-482E-97D9-2CC7625028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39317" y="0"/>
            <a:ext cx="3907286" cy="766747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>
            <a:normAutofit/>
          </a:bodyPr>
          <a:lstStyle/>
          <a:p>
            <a:r>
              <a:rPr lang="hu-HU" sz="4000" dirty="0" err="1">
                <a:solidFill>
                  <a:srgbClr val="D2986C"/>
                </a:solidFill>
              </a:rPr>
              <a:t>Prize</a:t>
            </a:r>
            <a:r>
              <a:rPr lang="hu-HU" sz="4000" dirty="0">
                <a:solidFill>
                  <a:srgbClr val="D2986C"/>
                </a:solidFill>
              </a:rPr>
              <a:t> </a:t>
            </a:r>
            <a:r>
              <a:rPr lang="hu-HU" sz="4000" dirty="0" err="1">
                <a:solidFill>
                  <a:srgbClr val="D2986C"/>
                </a:solidFill>
              </a:rPr>
              <a:t>draw</a:t>
            </a:r>
            <a:endParaRPr lang="hu-HU" sz="4000" dirty="0">
              <a:solidFill>
                <a:srgbClr val="D2986C"/>
              </a:solidFill>
            </a:endParaRPr>
          </a:p>
        </p:txBody>
      </p:sp>
      <p:sp>
        <p:nvSpPr>
          <p:cNvPr id="4" name="Téglalap 3">
            <a:extLst>
              <a:ext uri="{FF2B5EF4-FFF2-40B4-BE49-F238E27FC236}">
                <a16:creationId xmlns:a16="http://schemas.microsoft.com/office/drawing/2014/main" id="{ECEA63C3-6603-4663-9ED9-587AC96654BE}"/>
              </a:ext>
            </a:extLst>
          </p:cNvPr>
          <p:cNvSpPr/>
          <p:nvPr/>
        </p:nvSpPr>
        <p:spPr>
          <a:xfrm>
            <a:off x="0" y="342420"/>
            <a:ext cx="563201" cy="239697"/>
          </a:xfrm>
          <a:prstGeom prst="rect">
            <a:avLst/>
          </a:prstGeom>
          <a:solidFill>
            <a:srgbClr val="764724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5" name="Ábra 4">
            <a:extLst>
              <a:ext uri="{FF2B5EF4-FFF2-40B4-BE49-F238E27FC236}">
                <a16:creationId xmlns:a16="http://schemas.microsoft.com/office/drawing/2014/main" id="{890AF389-B592-49B6-9CC2-C6492BDCAC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2639" y="0"/>
            <a:ext cx="1151679" cy="1421207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0A4600CA-827A-4666-A401-EBE590B5A5B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606" t="6741" r="22597" b="10421"/>
          <a:stretch/>
        </p:blipFill>
        <p:spPr>
          <a:xfrm>
            <a:off x="1287262" y="1026842"/>
            <a:ext cx="6072326" cy="498187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" name="Téglalap 8">
            <a:extLst>
              <a:ext uri="{FF2B5EF4-FFF2-40B4-BE49-F238E27FC236}">
                <a16:creationId xmlns:a16="http://schemas.microsoft.com/office/drawing/2014/main" id="{8178A7B2-9045-43F7-A5F9-4364A9DF961C}"/>
              </a:ext>
            </a:extLst>
          </p:cNvPr>
          <p:cNvSpPr/>
          <p:nvPr/>
        </p:nvSpPr>
        <p:spPr>
          <a:xfrm>
            <a:off x="7359588" y="936139"/>
            <a:ext cx="3363725" cy="830997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>
            <a:spAutoFit/>
          </a:bodyPr>
          <a:lstStyle/>
          <a:p>
            <a:r>
              <a:rPr lang="hu-HU" sz="2400" cap="all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You</a:t>
            </a:r>
            <a:r>
              <a:rPr lang="hu-HU" sz="2400" cap="all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hu-HU" sz="2400" cap="all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can</a:t>
            </a:r>
            <a:r>
              <a:rPr lang="hu-HU" sz="2400" cap="all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play </a:t>
            </a:r>
            <a:r>
              <a:rPr lang="hu-HU" sz="2400" cap="all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with</a:t>
            </a:r>
            <a:r>
              <a:rPr lang="hu-HU" sz="2400" cap="all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an email </a:t>
            </a:r>
            <a:r>
              <a:rPr lang="hu-HU" sz="2400" cap="all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address</a:t>
            </a:r>
            <a:endParaRPr lang="hu-HU" sz="2400" cap="all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Téglalap 9">
            <a:extLst>
              <a:ext uri="{FF2B5EF4-FFF2-40B4-BE49-F238E27FC236}">
                <a16:creationId xmlns:a16="http://schemas.microsoft.com/office/drawing/2014/main" id="{A5943C7E-3367-4557-9304-2D9163323060}"/>
              </a:ext>
            </a:extLst>
          </p:cNvPr>
          <p:cNvSpPr/>
          <p:nvPr/>
        </p:nvSpPr>
        <p:spPr>
          <a:xfrm>
            <a:off x="7359588" y="2392078"/>
            <a:ext cx="1899822" cy="1569660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>
            <a:spAutoFit/>
          </a:bodyPr>
          <a:lstStyle/>
          <a:p>
            <a:r>
              <a:rPr lang="hu-HU" sz="2400" cap="all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You</a:t>
            </a:r>
            <a:r>
              <a:rPr lang="hu-HU" sz="2400" cap="all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hu-HU" sz="2400" cap="all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have</a:t>
            </a:r>
            <a:r>
              <a:rPr lang="hu-HU" sz="2400" cap="all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hu-HU" sz="2400" cap="all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to</a:t>
            </a:r>
            <a:r>
              <a:rPr lang="hu-HU" sz="2400" cap="all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hu-HU" sz="2400" cap="all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answer</a:t>
            </a:r>
            <a:r>
              <a:rPr lang="hu-HU" sz="2400" cap="all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4 </a:t>
            </a:r>
            <a:r>
              <a:rPr lang="hu-HU" sz="2400" cap="all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questions</a:t>
            </a:r>
            <a:endParaRPr lang="hu-HU" sz="2400" cap="all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1" name="Téglalap 10">
            <a:extLst>
              <a:ext uri="{FF2B5EF4-FFF2-40B4-BE49-F238E27FC236}">
                <a16:creationId xmlns:a16="http://schemas.microsoft.com/office/drawing/2014/main" id="{E0E45D68-AFB1-4D4D-BF93-0E44FFE416B2}"/>
              </a:ext>
            </a:extLst>
          </p:cNvPr>
          <p:cNvSpPr/>
          <p:nvPr/>
        </p:nvSpPr>
        <p:spPr>
          <a:xfrm>
            <a:off x="7359588" y="4899086"/>
            <a:ext cx="3098307" cy="1200329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>
            <a:spAutoFit/>
          </a:bodyPr>
          <a:lstStyle/>
          <a:p>
            <a:r>
              <a:rPr lang="hu-HU" sz="2400" cap="all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If</a:t>
            </a:r>
            <a:r>
              <a:rPr lang="hu-HU" sz="2400" cap="all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hu-HU" sz="2400" cap="all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your</a:t>
            </a:r>
            <a:r>
              <a:rPr lang="hu-HU" sz="2400" cap="all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hu-HU" sz="2400" cap="all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answers</a:t>
            </a:r>
            <a:r>
              <a:rPr lang="hu-HU" sz="2400" cap="all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hu-HU" sz="2400" cap="all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are</a:t>
            </a:r>
            <a:r>
              <a:rPr lang="hu-HU" sz="2400" cap="all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hu-HU" sz="2400" cap="all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correct</a:t>
            </a:r>
            <a:r>
              <a:rPr lang="hu-HU" sz="2400" cap="all" dirty="0">
                <a:solidFill>
                  <a:schemeClr val="bg2">
                    <a:lumMod val="60000"/>
                    <a:lumOff val="40000"/>
                  </a:schemeClr>
                </a:solidFill>
              </a:rPr>
              <a:t>, </a:t>
            </a:r>
            <a:r>
              <a:rPr lang="hu-HU" sz="2400" cap="all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we</a:t>
            </a:r>
            <a:r>
              <a:rPr lang="hu-HU" sz="2400" cap="all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hu-HU" sz="2400" cap="all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will</a:t>
            </a:r>
            <a:r>
              <a:rPr lang="hu-HU" sz="2400" cap="all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hu-HU" sz="2400" cap="all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store</a:t>
            </a:r>
            <a:r>
              <a:rPr lang="hu-HU" sz="2400" cap="all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hu-HU" sz="2400" cap="all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them</a:t>
            </a:r>
            <a:endParaRPr lang="hu-HU" sz="2400" cap="all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94923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C08A558-3C32-45D6-A194-B7A1C81415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52480" y="3018368"/>
            <a:ext cx="9704405" cy="1146548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>
            <a:normAutofit fontScale="90000"/>
          </a:bodyPr>
          <a:lstStyle/>
          <a:p>
            <a:r>
              <a:rPr lang="hu-HU" dirty="0">
                <a:solidFill>
                  <a:srgbClr val="D2986C"/>
                </a:solidFill>
              </a:rPr>
              <a:t>Köszönjük a figyelmet!</a:t>
            </a:r>
          </a:p>
        </p:txBody>
      </p:sp>
      <p:sp>
        <p:nvSpPr>
          <p:cNvPr id="6" name="Téglalap 5">
            <a:extLst>
              <a:ext uri="{FF2B5EF4-FFF2-40B4-BE49-F238E27FC236}">
                <a16:creationId xmlns:a16="http://schemas.microsoft.com/office/drawing/2014/main" id="{CD35CEA5-AE70-45C4-8F70-DB30B9B6B112}"/>
              </a:ext>
            </a:extLst>
          </p:cNvPr>
          <p:cNvSpPr/>
          <p:nvPr/>
        </p:nvSpPr>
        <p:spPr>
          <a:xfrm>
            <a:off x="-3908" y="699074"/>
            <a:ext cx="1894851" cy="239697"/>
          </a:xfrm>
          <a:prstGeom prst="rect">
            <a:avLst/>
          </a:prstGeom>
          <a:solidFill>
            <a:srgbClr val="764724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5" name="Ábra 4">
            <a:extLst>
              <a:ext uri="{FF2B5EF4-FFF2-40B4-BE49-F238E27FC236}">
                <a16:creationId xmlns:a16="http://schemas.microsoft.com/office/drawing/2014/main" id="{2D51C4EF-1FB4-41D5-916D-2B624C3AA7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1812" y="97655"/>
            <a:ext cx="2366808" cy="2920713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</p:spTree>
    <p:extLst>
      <p:ext uri="{BB962C8B-B14F-4D97-AF65-F5344CB8AC3E}">
        <p14:creationId xmlns:p14="http://schemas.microsoft.com/office/powerpoint/2010/main" val="6985519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09F79E9-5B58-4F58-96FA-AEBBA9CBA0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7740" y="414153"/>
            <a:ext cx="9291215" cy="1049235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>
            <a:normAutofit/>
          </a:bodyPr>
          <a:lstStyle/>
          <a:p>
            <a:r>
              <a:rPr lang="hu-HU" sz="4000" dirty="0">
                <a:solidFill>
                  <a:srgbClr val="D2986C"/>
                </a:solidFill>
              </a:rPr>
              <a:t>Tervezés</a:t>
            </a:r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A8771F47-185D-4572-8401-524745CB4264}"/>
              </a:ext>
            </a:extLst>
          </p:cNvPr>
          <p:cNvSpPr txBox="1"/>
          <p:nvPr/>
        </p:nvSpPr>
        <p:spPr>
          <a:xfrm>
            <a:off x="3423865" y="1683250"/>
            <a:ext cx="31667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Projektmenedzsment</a:t>
            </a:r>
          </a:p>
        </p:txBody>
      </p:sp>
      <p:pic>
        <p:nvPicPr>
          <p:cNvPr id="8" name="Kép 7">
            <a:hlinkClick r:id="rId2"/>
            <a:extLst>
              <a:ext uri="{FF2B5EF4-FFF2-40B4-BE49-F238E27FC236}">
                <a16:creationId xmlns:a16="http://schemas.microsoft.com/office/drawing/2014/main" id="{A8F136D3-B4C2-40EB-B0A9-3C85953902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2993" y="3331728"/>
            <a:ext cx="2231406" cy="111570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Szövegdoboz 8">
            <a:extLst>
              <a:ext uri="{FF2B5EF4-FFF2-40B4-BE49-F238E27FC236}">
                <a16:creationId xmlns:a16="http://schemas.microsoft.com/office/drawing/2014/main" id="{0BE0BC28-7C70-47A0-A835-33A896038A04}"/>
              </a:ext>
            </a:extLst>
          </p:cNvPr>
          <p:cNvSpPr txBox="1"/>
          <p:nvPr/>
        </p:nvSpPr>
        <p:spPr>
          <a:xfrm>
            <a:off x="7108055" y="1683250"/>
            <a:ext cx="22860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Csoportmunka</a:t>
            </a:r>
          </a:p>
        </p:txBody>
      </p:sp>
      <p:pic>
        <p:nvPicPr>
          <p:cNvPr id="11" name="Kép 10">
            <a:hlinkClick r:id="rId4"/>
            <a:extLst>
              <a:ext uri="{FF2B5EF4-FFF2-40B4-BE49-F238E27FC236}">
                <a16:creationId xmlns:a16="http://schemas.microsoft.com/office/drawing/2014/main" id="{42B63EF2-697E-46DB-84F7-9D04B868CA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2109" y="2274320"/>
            <a:ext cx="2844633" cy="1600106"/>
          </a:xfrm>
          <a:prstGeom prst="rect">
            <a:avLst/>
          </a:prstGeom>
        </p:spPr>
      </p:pic>
      <p:sp>
        <p:nvSpPr>
          <p:cNvPr id="16" name="Téglalap 15">
            <a:extLst>
              <a:ext uri="{FF2B5EF4-FFF2-40B4-BE49-F238E27FC236}">
                <a16:creationId xmlns:a16="http://schemas.microsoft.com/office/drawing/2014/main" id="{BE0AA6F4-8751-4156-ACBA-BFFE397B3F0D}"/>
              </a:ext>
            </a:extLst>
          </p:cNvPr>
          <p:cNvSpPr/>
          <p:nvPr/>
        </p:nvSpPr>
        <p:spPr>
          <a:xfrm>
            <a:off x="-3908" y="699074"/>
            <a:ext cx="1894851" cy="239697"/>
          </a:xfrm>
          <a:prstGeom prst="rect">
            <a:avLst/>
          </a:prstGeom>
          <a:solidFill>
            <a:srgbClr val="764724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15" name="Ábra 14">
            <a:extLst>
              <a:ext uri="{FF2B5EF4-FFF2-40B4-BE49-F238E27FC236}">
                <a16:creationId xmlns:a16="http://schemas.microsoft.com/office/drawing/2014/main" id="{32B82BC0-148E-47F8-9F28-9D1D9C6A9B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81812" y="97655"/>
            <a:ext cx="2366808" cy="2920713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  <p:pic>
        <p:nvPicPr>
          <p:cNvPr id="22" name="Kép 21">
            <a:extLst>
              <a:ext uri="{FF2B5EF4-FFF2-40B4-BE49-F238E27FC236}">
                <a16:creationId xmlns:a16="http://schemas.microsoft.com/office/drawing/2014/main" id="{30D12399-EF51-4DAE-8591-207BBBBAE13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199" y="2209824"/>
            <a:ext cx="2078487" cy="426252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511131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1">
            <a:extLst>
              <a:ext uri="{FF2B5EF4-FFF2-40B4-BE49-F238E27FC236}">
                <a16:creationId xmlns:a16="http://schemas.microsoft.com/office/drawing/2014/main" id="{C84E6153-8693-42EC-87DC-CD3C9D6C70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3401" y="692373"/>
            <a:ext cx="9291215" cy="1049235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>
            <a:normAutofit/>
          </a:bodyPr>
          <a:lstStyle/>
          <a:p>
            <a:r>
              <a:rPr lang="hu-HU" sz="4000" dirty="0">
                <a:solidFill>
                  <a:srgbClr val="D2986C"/>
                </a:solidFill>
              </a:rPr>
              <a:t>Adatok Gyűjtése</a:t>
            </a:r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63AE24AB-7FB0-46FA-A7EB-F08AC42AEE22}"/>
              </a:ext>
            </a:extLst>
          </p:cNvPr>
          <p:cNvSpPr txBox="1"/>
          <p:nvPr/>
        </p:nvSpPr>
        <p:spPr>
          <a:xfrm>
            <a:off x="2671351" y="1901801"/>
            <a:ext cx="30595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400" b="1" dirty="0">
                <a:solidFill>
                  <a:schemeClr val="bg2">
                    <a:lumMod val="60000"/>
                    <a:lumOff val="40000"/>
                  </a:schemeClr>
                </a:solidFill>
              </a:rPr>
              <a:t>Képszerkesztés</a:t>
            </a:r>
          </a:p>
        </p:txBody>
      </p:sp>
      <p:pic>
        <p:nvPicPr>
          <p:cNvPr id="7" name="Ábra 6">
            <a:extLst>
              <a:ext uri="{FF2B5EF4-FFF2-40B4-BE49-F238E27FC236}">
                <a16:creationId xmlns:a16="http://schemas.microsoft.com/office/drawing/2014/main" id="{347A26B1-C905-41C8-8FBC-7C7D3868FF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22755" y="2854541"/>
            <a:ext cx="1549193" cy="346290"/>
          </a:xfrm>
          <a:prstGeom prst="rect">
            <a:avLst/>
          </a:prstGeom>
        </p:spPr>
      </p:pic>
      <p:pic>
        <p:nvPicPr>
          <p:cNvPr id="9" name="Ábra 8">
            <a:extLst>
              <a:ext uri="{FF2B5EF4-FFF2-40B4-BE49-F238E27FC236}">
                <a16:creationId xmlns:a16="http://schemas.microsoft.com/office/drawing/2014/main" id="{F897F320-26A9-44E0-AD82-9D2DE152E2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27987" y="2580933"/>
            <a:ext cx="2898573" cy="676333"/>
          </a:xfrm>
          <a:prstGeom prst="rect">
            <a:avLst/>
          </a:prstGeom>
        </p:spPr>
      </p:pic>
      <p:pic>
        <p:nvPicPr>
          <p:cNvPr id="11" name="Kép 10">
            <a:extLst>
              <a:ext uri="{FF2B5EF4-FFF2-40B4-BE49-F238E27FC236}">
                <a16:creationId xmlns:a16="http://schemas.microsoft.com/office/drawing/2014/main" id="{6A363151-CFC2-45DA-9A12-1D375137347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1351" y="3538854"/>
            <a:ext cx="1852000" cy="1852000"/>
          </a:xfrm>
          <a:prstGeom prst="rect">
            <a:avLst/>
          </a:prstGeom>
        </p:spPr>
      </p:pic>
      <p:sp>
        <p:nvSpPr>
          <p:cNvPr id="12" name="Szövegdoboz 11">
            <a:extLst>
              <a:ext uri="{FF2B5EF4-FFF2-40B4-BE49-F238E27FC236}">
                <a16:creationId xmlns:a16="http://schemas.microsoft.com/office/drawing/2014/main" id="{6272F967-DB48-4E49-B03B-0C2FE41883FB}"/>
              </a:ext>
            </a:extLst>
          </p:cNvPr>
          <p:cNvSpPr txBox="1"/>
          <p:nvPr/>
        </p:nvSpPr>
        <p:spPr>
          <a:xfrm>
            <a:off x="5803562" y="1901800"/>
            <a:ext cx="27307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b="1" dirty="0">
                <a:solidFill>
                  <a:schemeClr val="bg2">
                    <a:lumMod val="60000"/>
                    <a:lumOff val="40000"/>
                  </a:schemeClr>
                </a:solidFill>
              </a:rPr>
              <a:t>Képkompresszió</a:t>
            </a:r>
            <a:endParaRPr lang="hu-HU" sz="2000" b="1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" name="Téglalap 13">
            <a:extLst>
              <a:ext uri="{FF2B5EF4-FFF2-40B4-BE49-F238E27FC236}">
                <a16:creationId xmlns:a16="http://schemas.microsoft.com/office/drawing/2014/main" id="{FC29AA53-DBA2-47D3-9653-FBC0714156C5}"/>
              </a:ext>
            </a:extLst>
          </p:cNvPr>
          <p:cNvSpPr/>
          <p:nvPr/>
        </p:nvSpPr>
        <p:spPr>
          <a:xfrm>
            <a:off x="-3908" y="699074"/>
            <a:ext cx="1894851" cy="239697"/>
          </a:xfrm>
          <a:prstGeom prst="rect">
            <a:avLst/>
          </a:prstGeom>
          <a:solidFill>
            <a:srgbClr val="764724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13" name="Ábra 12">
            <a:extLst>
              <a:ext uri="{FF2B5EF4-FFF2-40B4-BE49-F238E27FC236}">
                <a16:creationId xmlns:a16="http://schemas.microsoft.com/office/drawing/2014/main" id="{6B4CB8BA-D02E-445C-BC5E-11FF46C0817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81812" y="97655"/>
            <a:ext cx="2366808" cy="2920713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  <p:sp>
        <p:nvSpPr>
          <p:cNvPr id="15" name="Szövegdoboz 14">
            <a:extLst>
              <a:ext uri="{FF2B5EF4-FFF2-40B4-BE49-F238E27FC236}">
                <a16:creationId xmlns:a16="http://schemas.microsoft.com/office/drawing/2014/main" id="{5B688063-CE06-4830-B37C-C2D5633FCE00}"/>
              </a:ext>
            </a:extLst>
          </p:cNvPr>
          <p:cNvSpPr txBox="1"/>
          <p:nvPr/>
        </p:nvSpPr>
        <p:spPr>
          <a:xfrm>
            <a:off x="9105642" y="1869356"/>
            <a:ext cx="2493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b="1" dirty="0">
                <a:solidFill>
                  <a:schemeClr val="bg2">
                    <a:lumMod val="60000"/>
                    <a:lumOff val="40000"/>
                  </a:schemeClr>
                </a:solidFill>
              </a:rPr>
              <a:t>Jogtiszta</a:t>
            </a:r>
            <a:r>
              <a:rPr lang="hu-HU" sz="2000" b="1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hu-HU" sz="2400" b="1" dirty="0">
                <a:solidFill>
                  <a:schemeClr val="bg2">
                    <a:lumMod val="60000"/>
                    <a:lumOff val="40000"/>
                  </a:schemeClr>
                </a:solidFill>
              </a:rPr>
              <a:t>képek</a:t>
            </a:r>
            <a:endParaRPr lang="hu-HU" sz="2000" b="1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7" name="Kép 16">
            <a:extLst>
              <a:ext uri="{FF2B5EF4-FFF2-40B4-BE49-F238E27FC236}">
                <a16:creationId xmlns:a16="http://schemas.microsoft.com/office/drawing/2014/main" id="{F9B481C8-9D6E-4CA4-97F3-B850ADF98E1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0520" y="2560618"/>
            <a:ext cx="2064096" cy="470066"/>
          </a:xfrm>
          <a:prstGeom prst="rect">
            <a:avLst/>
          </a:prstGeom>
        </p:spPr>
      </p:pic>
      <p:pic>
        <p:nvPicPr>
          <p:cNvPr id="19" name="Kép 18">
            <a:extLst>
              <a:ext uri="{FF2B5EF4-FFF2-40B4-BE49-F238E27FC236}">
                <a16:creationId xmlns:a16="http://schemas.microsoft.com/office/drawing/2014/main" id="{CDD72D13-2510-4C1E-BD1B-8AA4BEC3CEA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5642" y="3260281"/>
            <a:ext cx="2064097" cy="557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5621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5BE20DA-3CC9-4593-8204-1D1874E584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2444" y="174456"/>
            <a:ext cx="4981731" cy="1049235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>
            <a:normAutofit/>
          </a:bodyPr>
          <a:lstStyle/>
          <a:p>
            <a:r>
              <a:rPr lang="hu-HU" sz="4000" dirty="0">
                <a:solidFill>
                  <a:srgbClr val="D2986C"/>
                </a:solidFill>
              </a:rPr>
              <a:t>Program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BD490D7D-9B3D-4926-9703-7E0BF73EAA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74134" y="1293061"/>
            <a:ext cx="5455248" cy="3450613"/>
          </a:xfrm>
        </p:spPr>
        <p:txBody>
          <a:bodyPr/>
          <a:lstStyle/>
          <a:p>
            <a:pPr>
              <a:buClr>
                <a:srgbClr val="D2986C"/>
              </a:buClr>
            </a:pPr>
            <a:r>
              <a:rPr lang="hu-HU" dirty="0">
                <a:solidFill>
                  <a:schemeClr val="bg2">
                    <a:lumMod val="60000"/>
                    <a:lumOff val="40000"/>
                  </a:schemeClr>
                </a:solidFill>
              </a:rPr>
              <a:t>Backend:</a:t>
            </a:r>
          </a:p>
          <a:p>
            <a:pPr marL="457200" lvl="1" indent="0">
              <a:buClr>
                <a:srgbClr val="D2986C"/>
              </a:buClr>
              <a:buNone/>
            </a:pPr>
            <a:r>
              <a:rPr lang="hu-HU" dirty="0"/>
              <a:t>	</a:t>
            </a:r>
          </a:p>
          <a:p>
            <a:pPr marL="0" indent="0">
              <a:buClr>
                <a:srgbClr val="D2986C"/>
              </a:buClr>
              <a:buNone/>
            </a:pPr>
            <a:endParaRPr lang="hu-HU" dirty="0"/>
          </a:p>
          <a:p>
            <a:pPr marL="0" indent="0">
              <a:buClr>
                <a:srgbClr val="D2986C"/>
              </a:buClr>
              <a:buNone/>
            </a:pPr>
            <a:endParaRPr lang="hu-HU" dirty="0"/>
          </a:p>
          <a:p>
            <a:pPr>
              <a:buClr>
                <a:srgbClr val="D2986C"/>
              </a:buClr>
            </a:pPr>
            <a:endParaRPr lang="hu-HU" dirty="0"/>
          </a:p>
          <a:p>
            <a:pPr>
              <a:buClr>
                <a:srgbClr val="D2986C"/>
              </a:buClr>
            </a:pPr>
            <a:r>
              <a:rPr lang="hu-HU" dirty="0">
                <a:solidFill>
                  <a:schemeClr val="bg2">
                    <a:lumMod val="60000"/>
                    <a:lumOff val="40000"/>
                  </a:schemeClr>
                </a:solidFill>
              </a:rPr>
              <a:t>Adatbázis: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968BEB62-5D45-442B-A816-1781A99648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4806" t="57994" r="18228" b="29061"/>
          <a:stretch/>
        </p:blipFill>
        <p:spPr>
          <a:xfrm>
            <a:off x="2679898" y="1829426"/>
            <a:ext cx="3551068" cy="152406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3EEDF3BA-D842-479F-BE33-66F2FF4B5A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5337" y="1762836"/>
            <a:ext cx="1048089" cy="86467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855CC71E-AF8A-4CDE-8CD3-64FCC148EF8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77" t="32886" r="22542" b="33749"/>
          <a:stretch/>
        </p:blipFill>
        <p:spPr>
          <a:xfrm>
            <a:off x="8574183" y="1881383"/>
            <a:ext cx="2913522" cy="62574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" name="Szövegdoboz 8">
            <a:extLst>
              <a:ext uri="{FF2B5EF4-FFF2-40B4-BE49-F238E27FC236}">
                <a16:creationId xmlns:a16="http://schemas.microsoft.com/office/drawing/2014/main" id="{5139791B-FC4C-4C45-9D5A-8D1CCBE49C93}"/>
              </a:ext>
            </a:extLst>
          </p:cNvPr>
          <p:cNvSpPr txBox="1"/>
          <p:nvPr/>
        </p:nvSpPr>
        <p:spPr>
          <a:xfrm>
            <a:off x="7321604" y="1308603"/>
            <a:ext cx="17152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Clr>
                <a:srgbClr val="D2986C"/>
              </a:buClr>
              <a:buFont typeface="Arial" panose="020B0604020202020204" pitchFamily="34" charset="0"/>
              <a:buChar char="•"/>
            </a:pPr>
            <a:r>
              <a:rPr lang="hu-HU" sz="2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Frontend: </a:t>
            </a:r>
          </a:p>
        </p:txBody>
      </p:sp>
      <p:pic>
        <p:nvPicPr>
          <p:cNvPr id="11" name="Kép 10">
            <a:extLst>
              <a:ext uri="{FF2B5EF4-FFF2-40B4-BE49-F238E27FC236}">
                <a16:creationId xmlns:a16="http://schemas.microsoft.com/office/drawing/2014/main" id="{4A978894-043C-4D49-B7EC-0E122FF95E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9898" y="4097613"/>
            <a:ext cx="1391361" cy="77568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3" name="Kép 12">
            <a:extLst>
              <a:ext uri="{FF2B5EF4-FFF2-40B4-BE49-F238E27FC236}">
                <a16:creationId xmlns:a16="http://schemas.microsoft.com/office/drawing/2014/main" id="{96410068-6C11-4DD4-9178-5229B50105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9770" y="5150156"/>
            <a:ext cx="665848" cy="67528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7" name="Téglalap 16">
            <a:extLst>
              <a:ext uri="{FF2B5EF4-FFF2-40B4-BE49-F238E27FC236}">
                <a16:creationId xmlns:a16="http://schemas.microsoft.com/office/drawing/2014/main" id="{59354905-36D4-4713-8EE4-9011EDF32EE0}"/>
              </a:ext>
            </a:extLst>
          </p:cNvPr>
          <p:cNvSpPr/>
          <p:nvPr/>
        </p:nvSpPr>
        <p:spPr>
          <a:xfrm>
            <a:off x="-3908" y="699074"/>
            <a:ext cx="1894851" cy="239697"/>
          </a:xfrm>
          <a:prstGeom prst="rect">
            <a:avLst/>
          </a:prstGeom>
          <a:solidFill>
            <a:srgbClr val="764724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16" name="Ábra 15">
            <a:extLst>
              <a:ext uri="{FF2B5EF4-FFF2-40B4-BE49-F238E27FC236}">
                <a16:creationId xmlns:a16="http://schemas.microsoft.com/office/drawing/2014/main" id="{1B5BC608-411D-4C1B-B55A-6C13E09567B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81812" y="97655"/>
            <a:ext cx="2366808" cy="2920713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  <p:pic>
        <p:nvPicPr>
          <p:cNvPr id="12" name="Kép 11">
            <a:extLst>
              <a:ext uri="{FF2B5EF4-FFF2-40B4-BE49-F238E27FC236}">
                <a16:creationId xmlns:a16="http://schemas.microsoft.com/office/drawing/2014/main" id="{8C44C92D-0482-40B5-B0DD-9606EA17BF96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6601" r="71311" b="4466"/>
          <a:stretch/>
        </p:blipFill>
        <p:spPr>
          <a:xfrm>
            <a:off x="8179210" y="2800180"/>
            <a:ext cx="2132966" cy="371915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702520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1CD3ABB-B8DC-4BAF-B681-BE17CBA8D9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0391" y="591455"/>
            <a:ext cx="9291215" cy="1049235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>
            <a:normAutofit/>
          </a:bodyPr>
          <a:lstStyle/>
          <a:p>
            <a:r>
              <a:rPr lang="hu-HU" sz="4000" dirty="0">
                <a:solidFill>
                  <a:srgbClr val="D2986C"/>
                </a:solidFill>
              </a:rPr>
              <a:t>Program Funkciói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C8A4F210-5CFE-4039-8801-E80B50D72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49358" y="1853754"/>
            <a:ext cx="3493283" cy="4037749"/>
          </a:xfrm>
        </p:spPr>
        <p:txBody>
          <a:bodyPr>
            <a:noAutofit/>
          </a:bodyPr>
          <a:lstStyle/>
          <a:p>
            <a:pPr algn="just">
              <a:buClr>
                <a:srgbClr val="D2986C"/>
              </a:buClr>
              <a:buFont typeface="Wingdings" panose="05000000000000000000" pitchFamily="2" charset="2"/>
              <a:buChar char="q"/>
            </a:pPr>
            <a:r>
              <a:rPr lang="hu-HU" sz="28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Regisztráció</a:t>
            </a:r>
          </a:p>
          <a:p>
            <a:pPr algn="just">
              <a:buClr>
                <a:srgbClr val="D2986C"/>
              </a:buClr>
              <a:buFont typeface="Wingdings" panose="05000000000000000000" pitchFamily="2" charset="2"/>
              <a:buChar char="q"/>
            </a:pPr>
            <a:r>
              <a:rPr lang="hu-HU" sz="28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Belépés</a:t>
            </a:r>
          </a:p>
          <a:p>
            <a:pPr algn="just">
              <a:buClr>
                <a:srgbClr val="D2986C"/>
              </a:buClr>
              <a:buFont typeface="Wingdings" panose="05000000000000000000" pitchFamily="2" charset="2"/>
              <a:buChar char="q"/>
            </a:pPr>
            <a:r>
              <a:rPr lang="hu-HU" sz="28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Időpontfoglalás</a:t>
            </a:r>
          </a:p>
          <a:p>
            <a:pPr algn="just">
              <a:buClr>
                <a:srgbClr val="D2986C"/>
              </a:buClr>
              <a:buFont typeface="Wingdings" panose="05000000000000000000" pitchFamily="2" charset="2"/>
              <a:buChar char="q"/>
            </a:pPr>
            <a:r>
              <a:rPr lang="hu-HU" sz="28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Rendelés</a:t>
            </a:r>
          </a:p>
          <a:p>
            <a:pPr algn="just">
              <a:buClr>
                <a:srgbClr val="D2986C"/>
              </a:buClr>
              <a:buFont typeface="Wingdings" panose="05000000000000000000" pitchFamily="2" charset="2"/>
              <a:buChar char="q"/>
            </a:pPr>
            <a:r>
              <a:rPr lang="hu-HU" sz="28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Termék keresése</a:t>
            </a:r>
          </a:p>
          <a:p>
            <a:pPr algn="just">
              <a:buClr>
                <a:srgbClr val="D2986C"/>
              </a:buClr>
              <a:buFont typeface="Wingdings" panose="05000000000000000000" pitchFamily="2" charset="2"/>
              <a:buChar char="q"/>
            </a:pPr>
            <a:r>
              <a:rPr lang="hu-HU" sz="28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Nyereményjáték</a:t>
            </a:r>
          </a:p>
        </p:txBody>
      </p:sp>
      <p:sp>
        <p:nvSpPr>
          <p:cNvPr id="4" name="Téglalap 3">
            <a:extLst>
              <a:ext uri="{FF2B5EF4-FFF2-40B4-BE49-F238E27FC236}">
                <a16:creationId xmlns:a16="http://schemas.microsoft.com/office/drawing/2014/main" id="{376304F4-7E3F-47F2-B60F-F62C01905CA4}"/>
              </a:ext>
            </a:extLst>
          </p:cNvPr>
          <p:cNvSpPr/>
          <p:nvPr/>
        </p:nvSpPr>
        <p:spPr>
          <a:xfrm>
            <a:off x="-3908" y="699074"/>
            <a:ext cx="1894851" cy="239697"/>
          </a:xfrm>
          <a:prstGeom prst="rect">
            <a:avLst/>
          </a:prstGeom>
          <a:solidFill>
            <a:srgbClr val="764724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5" name="Ábra 4">
            <a:extLst>
              <a:ext uri="{FF2B5EF4-FFF2-40B4-BE49-F238E27FC236}">
                <a16:creationId xmlns:a16="http://schemas.microsoft.com/office/drawing/2014/main" id="{A2CC044A-420F-4C9B-BAF1-BDE94FB818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1812" y="97655"/>
            <a:ext cx="2366808" cy="2920713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</p:spTree>
    <p:extLst>
      <p:ext uri="{BB962C8B-B14F-4D97-AF65-F5344CB8AC3E}">
        <p14:creationId xmlns:p14="http://schemas.microsoft.com/office/powerpoint/2010/main" val="33924500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05A2EA7-3886-461E-9959-C8745A8E8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5641" y="818922"/>
            <a:ext cx="9291215" cy="1049235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>
            <a:normAutofit/>
          </a:bodyPr>
          <a:lstStyle/>
          <a:p>
            <a:r>
              <a:rPr lang="hu-HU" sz="4000" dirty="0">
                <a:solidFill>
                  <a:srgbClr val="D2986C"/>
                </a:solidFill>
              </a:rPr>
              <a:t>Program Működése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C5AE5590-4425-41C4-BAE0-4F2BB721DE8B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2092968" y="2116084"/>
            <a:ext cx="9426485" cy="34470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hu-HU" altLang="hu-HU" sz="3200" b="0" i="0" u="none" strike="noStrike" cap="none" normalizeH="0" baseline="0" dirty="0">
                <a:ln>
                  <a:noFill/>
                </a:ln>
                <a:solidFill>
                  <a:schemeClr val="bg2">
                    <a:lumMod val="60000"/>
                    <a:lumOff val="40000"/>
                  </a:schemeClr>
                </a:solidFill>
                <a:effectLst/>
                <a:latin typeface="Söhne"/>
              </a:rPr>
              <a:t>Összességében a Barbershop oldal egy olyan integrált platform, amely a fodrászati szolgáltatások mellett lehetővé teszi a felhasználók számára a vásárlást, a nyereményjátékban való részvételt és az időpontfoglalást is, mindez az oldalra történő bejelentkezés révén érhető el.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hu-HU" altLang="hu-HU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hu-HU" altLang="hu-H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Téglalap 4">
            <a:extLst>
              <a:ext uri="{FF2B5EF4-FFF2-40B4-BE49-F238E27FC236}">
                <a16:creationId xmlns:a16="http://schemas.microsoft.com/office/drawing/2014/main" id="{8FFD6960-497F-4691-8BC7-DB1135DC97A7}"/>
              </a:ext>
            </a:extLst>
          </p:cNvPr>
          <p:cNvSpPr/>
          <p:nvPr/>
        </p:nvSpPr>
        <p:spPr>
          <a:xfrm>
            <a:off x="-3908" y="699074"/>
            <a:ext cx="1894851" cy="239697"/>
          </a:xfrm>
          <a:prstGeom prst="rect">
            <a:avLst/>
          </a:prstGeom>
          <a:solidFill>
            <a:srgbClr val="764724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6" name="Ábra 5">
            <a:extLst>
              <a:ext uri="{FF2B5EF4-FFF2-40B4-BE49-F238E27FC236}">
                <a16:creationId xmlns:a16="http://schemas.microsoft.com/office/drawing/2014/main" id="{533CECAD-B14A-4714-B4BE-2BAE39CF14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1812" y="97655"/>
            <a:ext cx="2366808" cy="2920713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</p:spTree>
    <p:extLst>
      <p:ext uri="{BB962C8B-B14F-4D97-AF65-F5344CB8AC3E}">
        <p14:creationId xmlns:p14="http://schemas.microsoft.com/office/powerpoint/2010/main" val="38765946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CAFE039-AC1A-42F5-AE78-68CB418192AA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>
            <a:normAutofit/>
          </a:bodyPr>
          <a:lstStyle/>
          <a:p>
            <a:r>
              <a:rPr lang="hu-HU" sz="4000" dirty="0">
                <a:solidFill>
                  <a:srgbClr val="D2986C"/>
                </a:solidFill>
              </a:rPr>
              <a:t>Adatbázis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572CC9C4-C3A4-46D2-8847-F146D565D8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3" t="21748" r="88113" b="62953"/>
          <a:stretch/>
        </p:blipFill>
        <p:spPr>
          <a:xfrm>
            <a:off x="3005099" y="3208687"/>
            <a:ext cx="2840856" cy="218534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Szövegdoboz 4">
            <a:extLst>
              <a:ext uri="{FF2B5EF4-FFF2-40B4-BE49-F238E27FC236}">
                <a16:creationId xmlns:a16="http://schemas.microsoft.com/office/drawing/2014/main" id="{7305F95F-B3B9-4276-B7BF-429E81C96379}"/>
              </a:ext>
            </a:extLst>
          </p:cNvPr>
          <p:cNvSpPr txBox="1"/>
          <p:nvPr/>
        </p:nvSpPr>
        <p:spPr>
          <a:xfrm>
            <a:off x="2848620" y="2349061"/>
            <a:ext cx="15769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rgbClr val="D2986C"/>
              </a:buClr>
              <a:buFont typeface="Arial" panose="020B0604020202020204" pitchFamily="34" charset="0"/>
              <a:buChar char="•"/>
            </a:pPr>
            <a:r>
              <a:rPr lang="hu-HU" sz="28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6 tábla</a:t>
            </a:r>
          </a:p>
        </p:txBody>
      </p:sp>
      <p:sp>
        <p:nvSpPr>
          <p:cNvPr id="7" name="Téglalap 6">
            <a:extLst>
              <a:ext uri="{FF2B5EF4-FFF2-40B4-BE49-F238E27FC236}">
                <a16:creationId xmlns:a16="http://schemas.microsoft.com/office/drawing/2014/main" id="{5EDB350A-216A-4018-8B75-000A76B0432D}"/>
              </a:ext>
            </a:extLst>
          </p:cNvPr>
          <p:cNvSpPr/>
          <p:nvPr/>
        </p:nvSpPr>
        <p:spPr>
          <a:xfrm>
            <a:off x="-3908" y="699074"/>
            <a:ext cx="1894851" cy="239697"/>
          </a:xfrm>
          <a:prstGeom prst="rect">
            <a:avLst/>
          </a:prstGeom>
          <a:solidFill>
            <a:srgbClr val="764724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6" name="Ábra 5">
            <a:extLst>
              <a:ext uri="{FF2B5EF4-FFF2-40B4-BE49-F238E27FC236}">
                <a16:creationId xmlns:a16="http://schemas.microsoft.com/office/drawing/2014/main" id="{70970080-E261-4A0F-AAC4-BF7E0023A5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1812" y="97655"/>
            <a:ext cx="2366808" cy="2920713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  <p:sp>
        <p:nvSpPr>
          <p:cNvPr id="8" name="Szövegdoboz 7">
            <a:extLst>
              <a:ext uri="{FF2B5EF4-FFF2-40B4-BE49-F238E27FC236}">
                <a16:creationId xmlns:a16="http://schemas.microsoft.com/office/drawing/2014/main" id="{CE7C12AA-107B-43E4-ADCB-D8206B219273}"/>
              </a:ext>
            </a:extLst>
          </p:cNvPr>
          <p:cNvSpPr txBox="1"/>
          <p:nvPr/>
        </p:nvSpPr>
        <p:spPr>
          <a:xfrm>
            <a:off x="2848620" y="1697589"/>
            <a:ext cx="5102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rgbClr val="D2986C"/>
              </a:buClr>
              <a:buFont typeface="Arial" panose="020B0604020202020204" pitchFamily="34" charset="0"/>
              <a:buChar char="•"/>
            </a:pPr>
            <a:r>
              <a:rPr lang="hu-HU" sz="28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Adatbázis neve: barbershop</a:t>
            </a:r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A9523790-782B-4100-B571-FF85B0944936}"/>
              </a:ext>
            </a:extLst>
          </p:cNvPr>
          <p:cNvSpPr txBox="1"/>
          <p:nvPr/>
        </p:nvSpPr>
        <p:spPr>
          <a:xfrm>
            <a:off x="6096000" y="3101032"/>
            <a:ext cx="472336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D2986C"/>
              </a:buClr>
              <a:buFont typeface="Arial" panose="020B0604020202020204" pitchFamily="34" charset="0"/>
              <a:buChar char="•"/>
            </a:pPr>
            <a:r>
              <a:rPr lang="hu-HU" sz="2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Az adatbázis működése során ezek a táblák interakcióba lépnek egymással, lehetővé téve az egyszerű és hatékony adatkezelést</a:t>
            </a:r>
            <a:endParaRPr lang="hu-HU" sz="3200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18114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7E60553-4D4C-40BF-A8A2-E29CC83BD2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5494" y="137465"/>
            <a:ext cx="9291215" cy="1049235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>
            <a:normAutofit/>
          </a:bodyPr>
          <a:lstStyle/>
          <a:p>
            <a:r>
              <a:rPr lang="hu-HU" sz="4000" dirty="0">
                <a:solidFill>
                  <a:srgbClr val="D2986C"/>
                </a:solidFill>
              </a:rPr>
              <a:t>Munkamegosztás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497BAE59-6D12-4EF0-B53B-8A171184D9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87412" y="1083984"/>
            <a:ext cx="2586280" cy="71859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hu-HU" sz="28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Morvai Letícia</a:t>
            </a:r>
          </a:p>
        </p:txBody>
      </p:sp>
      <p:sp>
        <p:nvSpPr>
          <p:cNvPr id="4" name="Tartalom helye 2">
            <a:extLst>
              <a:ext uri="{FF2B5EF4-FFF2-40B4-BE49-F238E27FC236}">
                <a16:creationId xmlns:a16="http://schemas.microsoft.com/office/drawing/2014/main" id="{FE184154-C0D7-492F-9948-A0198E22CD56}"/>
              </a:ext>
            </a:extLst>
          </p:cNvPr>
          <p:cNvSpPr txBox="1">
            <a:spLocks/>
          </p:cNvSpPr>
          <p:nvPr/>
        </p:nvSpPr>
        <p:spPr>
          <a:xfrm>
            <a:off x="5415435" y="1062274"/>
            <a:ext cx="2834854" cy="71859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hu-HU" sz="28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Baranyi András</a:t>
            </a:r>
          </a:p>
        </p:txBody>
      </p:sp>
      <p:sp>
        <p:nvSpPr>
          <p:cNvPr id="5" name="Tartalom helye 2">
            <a:extLst>
              <a:ext uri="{FF2B5EF4-FFF2-40B4-BE49-F238E27FC236}">
                <a16:creationId xmlns:a16="http://schemas.microsoft.com/office/drawing/2014/main" id="{E36A50CD-9EB9-4A03-84E0-16D7824DC9E0}"/>
              </a:ext>
            </a:extLst>
          </p:cNvPr>
          <p:cNvSpPr txBox="1">
            <a:spLocks/>
          </p:cNvSpPr>
          <p:nvPr/>
        </p:nvSpPr>
        <p:spPr>
          <a:xfrm>
            <a:off x="8980870" y="1102854"/>
            <a:ext cx="2274082" cy="71859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hu-HU" sz="28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Dávid Ivonn</a:t>
            </a:r>
          </a:p>
        </p:txBody>
      </p:sp>
      <p:sp>
        <p:nvSpPr>
          <p:cNvPr id="7" name="Téglalap 6">
            <a:extLst>
              <a:ext uri="{FF2B5EF4-FFF2-40B4-BE49-F238E27FC236}">
                <a16:creationId xmlns:a16="http://schemas.microsoft.com/office/drawing/2014/main" id="{8096D9EE-D6B2-4195-A31C-0D3559E32537}"/>
              </a:ext>
            </a:extLst>
          </p:cNvPr>
          <p:cNvSpPr/>
          <p:nvPr/>
        </p:nvSpPr>
        <p:spPr>
          <a:xfrm>
            <a:off x="-3908" y="699074"/>
            <a:ext cx="1894851" cy="239697"/>
          </a:xfrm>
          <a:prstGeom prst="rect">
            <a:avLst/>
          </a:prstGeom>
          <a:solidFill>
            <a:srgbClr val="764724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6" name="Ábra 5">
            <a:extLst>
              <a:ext uri="{FF2B5EF4-FFF2-40B4-BE49-F238E27FC236}">
                <a16:creationId xmlns:a16="http://schemas.microsoft.com/office/drawing/2014/main" id="{5239AC82-C476-45C5-8073-72FE3F0D20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2208" y="203155"/>
            <a:ext cx="2366808" cy="2920713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  <p:sp>
        <p:nvSpPr>
          <p:cNvPr id="8" name="Szövegdoboz 7">
            <a:extLst>
              <a:ext uri="{FF2B5EF4-FFF2-40B4-BE49-F238E27FC236}">
                <a16:creationId xmlns:a16="http://schemas.microsoft.com/office/drawing/2014/main" id="{55DE439D-6D6A-4051-A0E6-F5500293CC1D}"/>
              </a:ext>
            </a:extLst>
          </p:cNvPr>
          <p:cNvSpPr txBox="1"/>
          <p:nvPr/>
        </p:nvSpPr>
        <p:spPr>
          <a:xfrm>
            <a:off x="2481706" y="4070707"/>
            <a:ext cx="18694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rgbClr val="D2986C"/>
              </a:buClr>
              <a:buFont typeface="Arial" panose="020B0604020202020204" pitchFamily="34" charset="0"/>
              <a:buChar char="•"/>
            </a:pPr>
            <a:r>
              <a:rPr lang="hu-HU" sz="2000" b="1" dirty="0" err="1">
                <a:solidFill>
                  <a:schemeClr val="accent6">
                    <a:lumMod val="75000"/>
                  </a:schemeClr>
                </a:solidFill>
              </a:rPr>
              <a:t>Controller</a:t>
            </a:r>
            <a:r>
              <a:rPr lang="hu-HU" sz="2000" b="1" dirty="0">
                <a:solidFill>
                  <a:schemeClr val="accent6">
                    <a:lumMod val="75000"/>
                  </a:schemeClr>
                </a:solidFill>
              </a:rPr>
              <a:t>:</a:t>
            </a:r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59FCE5FF-E83B-4BD4-BDE9-52E5FB9219E9}"/>
              </a:ext>
            </a:extLst>
          </p:cNvPr>
          <p:cNvSpPr txBox="1"/>
          <p:nvPr/>
        </p:nvSpPr>
        <p:spPr>
          <a:xfrm>
            <a:off x="8981311" y="3704379"/>
            <a:ext cx="18694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D2986C"/>
              </a:buClr>
              <a:buFont typeface="Arial" panose="020B0604020202020204" pitchFamily="34" charset="0"/>
              <a:buChar char="•"/>
            </a:pPr>
            <a:r>
              <a:rPr lang="hu-HU" sz="2000" b="1" dirty="0" err="1">
                <a:solidFill>
                  <a:schemeClr val="accent6">
                    <a:lumMod val="75000"/>
                  </a:schemeClr>
                </a:solidFill>
              </a:rPr>
              <a:t>Controller</a:t>
            </a:r>
            <a:r>
              <a:rPr lang="hu-HU" sz="2000" dirty="0">
                <a:solidFill>
                  <a:srgbClr val="D2986C"/>
                </a:solidFill>
              </a:rPr>
              <a:t>:</a:t>
            </a:r>
          </a:p>
        </p:txBody>
      </p:sp>
      <p:sp>
        <p:nvSpPr>
          <p:cNvPr id="10" name="Szövegdoboz 9">
            <a:extLst>
              <a:ext uri="{FF2B5EF4-FFF2-40B4-BE49-F238E27FC236}">
                <a16:creationId xmlns:a16="http://schemas.microsoft.com/office/drawing/2014/main" id="{4C416472-E661-4F23-888E-948F19D06B23}"/>
              </a:ext>
            </a:extLst>
          </p:cNvPr>
          <p:cNvSpPr txBox="1"/>
          <p:nvPr/>
        </p:nvSpPr>
        <p:spPr>
          <a:xfrm>
            <a:off x="2679016" y="4417902"/>
            <a:ext cx="212410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rgbClr val="D2986C"/>
              </a:buClr>
              <a:buFont typeface="Wingdings" panose="05000000000000000000" pitchFamily="2" charset="2"/>
              <a:buChar char="§"/>
            </a:pPr>
            <a:r>
              <a:rPr lang="hu-HU" dirty="0">
                <a:solidFill>
                  <a:srgbClr val="D2986C"/>
                </a:solidFill>
              </a:rPr>
              <a:t>Regisztráció</a:t>
            </a:r>
          </a:p>
          <a:p>
            <a:pPr marL="285750" indent="-285750">
              <a:buClr>
                <a:srgbClr val="D2986C"/>
              </a:buClr>
              <a:buFont typeface="Wingdings" panose="05000000000000000000" pitchFamily="2" charset="2"/>
              <a:buChar char="§"/>
            </a:pPr>
            <a:r>
              <a:rPr lang="hu-HU" dirty="0">
                <a:solidFill>
                  <a:srgbClr val="D2986C"/>
                </a:solidFill>
              </a:rPr>
              <a:t>Bejelentkezés</a:t>
            </a:r>
          </a:p>
          <a:p>
            <a:pPr marL="285750" indent="-285750">
              <a:buClr>
                <a:srgbClr val="D2986C"/>
              </a:buClr>
              <a:buFont typeface="Wingdings" panose="05000000000000000000" pitchFamily="2" charset="2"/>
              <a:buChar char="§"/>
            </a:pPr>
            <a:r>
              <a:rPr lang="hu-HU" dirty="0">
                <a:solidFill>
                  <a:srgbClr val="D2986C"/>
                </a:solidFill>
              </a:rPr>
              <a:t>Időpontfoglalás</a:t>
            </a:r>
          </a:p>
        </p:txBody>
      </p:sp>
      <p:sp>
        <p:nvSpPr>
          <p:cNvPr id="13" name="Szövegdoboz 12">
            <a:extLst>
              <a:ext uri="{FF2B5EF4-FFF2-40B4-BE49-F238E27FC236}">
                <a16:creationId xmlns:a16="http://schemas.microsoft.com/office/drawing/2014/main" id="{F21C1DBB-BB91-4003-AB74-8633FA1146FB}"/>
              </a:ext>
            </a:extLst>
          </p:cNvPr>
          <p:cNvSpPr txBox="1"/>
          <p:nvPr/>
        </p:nvSpPr>
        <p:spPr>
          <a:xfrm>
            <a:off x="9224834" y="4100112"/>
            <a:ext cx="15631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D2986C"/>
              </a:buClr>
              <a:buFont typeface="Wingdings" panose="05000000000000000000" pitchFamily="2" charset="2"/>
              <a:buChar char="§"/>
            </a:pPr>
            <a:r>
              <a:rPr lang="hu-HU" dirty="0">
                <a:solidFill>
                  <a:srgbClr val="D2986C"/>
                </a:solidFill>
              </a:rPr>
              <a:t>Termékek</a:t>
            </a:r>
          </a:p>
          <a:p>
            <a:pPr marL="285750" indent="-285750">
              <a:buClr>
                <a:srgbClr val="D2986C"/>
              </a:buClr>
              <a:buFont typeface="Wingdings" panose="05000000000000000000" pitchFamily="2" charset="2"/>
              <a:buChar char="§"/>
            </a:pPr>
            <a:r>
              <a:rPr lang="hu-HU" dirty="0">
                <a:solidFill>
                  <a:srgbClr val="D2986C"/>
                </a:solidFill>
              </a:rPr>
              <a:t>Stílusok</a:t>
            </a:r>
          </a:p>
          <a:p>
            <a:pPr>
              <a:buClr>
                <a:srgbClr val="D2986C"/>
              </a:buClr>
            </a:pPr>
            <a:endParaRPr lang="hu-HU" dirty="0">
              <a:solidFill>
                <a:srgbClr val="D2986C"/>
              </a:solidFill>
            </a:endParaRPr>
          </a:p>
        </p:txBody>
      </p:sp>
      <p:sp>
        <p:nvSpPr>
          <p:cNvPr id="22" name="Szövegdoboz 21">
            <a:extLst>
              <a:ext uri="{FF2B5EF4-FFF2-40B4-BE49-F238E27FC236}">
                <a16:creationId xmlns:a16="http://schemas.microsoft.com/office/drawing/2014/main" id="{83B0C9FD-A335-4239-96F1-A7D79C75FD83}"/>
              </a:ext>
            </a:extLst>
          </p:cNvPr>
          <p:cNvSpPr txBox="1"/>
          <p:nvPr/>
        </p:nvSpPr>
        <p:spPr>
          <a:xfrm>
            <a:off x="5717812" y="3535102"/>
            <a:ext cx="2280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Clr>
                <a:srgbClr val="D2986C"/>
              </a:buClr>
              <a:buFont typeface="Wingdings" panose="05000000000000000000" pitchFamily="2" charset="2"/>
              <a:buChar char="§"/>
            </a:pPr>
            <a:r>
              <a:rPr lang="hu-HU" dirty="0">
                <a:solidFill>
                  <a:srgbClr val="D2986C"/>
                </a:solidFill>
              </a:rPr>
              <a:t>Nyereményjáték</a:t>
            </a:r>
          </a:p>
        </p:txBody>
      </p:sp>
      <p:sp>
        <p:nvSpPr>
          <p:cNvPr id="23" name="Szövegdoboz 22">
            <a:extLst>
              <a:ext uri="{FF2B5EF4-FFF2-40B4-BE49-F238E27FC236}">
                <a16:creationId xmlns:a16="http://schemas.microsoft.com/office/drawing/2014/main" id="{E4A73936-54AE-4668-8066-250BE64C4818}"/>
              </a:ext>
            </a:extLst>
          </p:cNvPr>
          <p:cNvSpPr txBox="1"/>
          <p:nvPr/>
        </p:nvSpPr>
        <p:spPr>
          <a:xfrm>
            <a:off x="2481706" y="1569475"/>
            <a:ext cx="17091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rgbClr val="D2986C"/>
              </a:buClr>
              <a:buFont typeface="Arial" panose="020B0604020202020204" pitchFamily="34" charset="0"/>
              <a:buChar char="•"/>
            </a:pPr>
            <a:r>
              <a:rPr lang="hu-HU" sz="2000" b="1" dirty="0">
                <a:solidFill>
                  <a:schemeClr val="accent6">
                    <a:lumMod val="75000"/>
                  </a:schemeClr>
                </a:solidFill>
              </a:rPr>
              <a:t>Frontend:</a:t>
            </a:r>
          </a:p>
        </p:txBody>
      </p:sp>
      <p:sp>
        <p:nvSpPr>
          <p:cNvPr id="25" name="Szövegdoboz 24">
            <a:extLst>
              <a:ext uri="{FF2B5EF4-FFF2-40B4-BE49-F238E27FC236}">
                <a16:creationId xmlns:a16="http://schemas.microsoft.com/office/drawing/2014/main" id="{7A9CB058-D730-4F97-BB55-671AB581FA92}"/>
              </a:ext>
            </a:extLst>
          </p:cNvPr>
          <p:cNvSpPr txBox="1"/>
          <p:nvPr/>
        </p:nvSpPr>
        <p:spPr>
          <a:xfrm>
            <a:off x="5417685" y="1564324"/>
            <a:ext cx="17091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rgbClr val="D2986C"/>
              </a:buClr>
              <a:buFont typeface="Arial" panose="020B0604020202020204" pitchFamily="34" charset="0"/>
              <a:buChar char="•"/>
            </a:pPr>
            <a:r>
              <a:rPr lang="hu-HU" sz="2000" b="1" dirty="0">
                <a:solidFill>
                  <a:schemeClr val="accent6">
                    <a:lumMod val="75000"/>
                  </a:schemeClr>
                </a:solidFill>
              </a:rPr>
              <a:t>Frontend:</a:t>
            </a:r>
          </a:p>
        </p:txBody>
      </p:sp>
      <p:sp>
        <p:nvSpPr>
          <p:cNvPr id="27" name="Szövegdoboz 26">
            <a:extLst>
              <a:ext uri="{FF2B5EF4-FFF2-40B4-BE49-F238E27FC236}">
                <a16:creationId xmlns:a16="http://schemas.microsoft.com/office/drawing/2014/main" id="{75FF0C6D-D491-4581-A4FA-34B8D6DF9A70}"/>
              </a:ext>
            </a:extLst>
          </p:cNvPr>
          <p:cNvSpPr txBox="1"/>
          <p:nvPr/>
        </p:nvSpPr>
        <p:spPr>
          <a:xfrm>
            <a:off x="5415435" y="3134992"/>
            <a:ext cx="18694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rgbClr val="D2986C"/>
              </a:buClr>
              <a:buFont typeface="Arial" panose="020B0604020202020204" pitchFamily="34" charset="0"/>
              <a:buChar char="•"/>
            </a:pPr>
            <a:r>
              <a:rPr lang="hu-HU" sz="2000" b="1" dirty="0" err="1">
                <a:solidFill>
                  <a:schemeClr val="accent6">
                    <a:lumMod val="75000"/>
                  </a:schemeClr>
                </a:solidFill>
              </a:rPr>
              <a:t>Controller</a:t>
            </a:r>
            <a:r>
              <a:rPr lang="hu-HU" sz="2000" b="1" dirty="0">
                <a:solidFill>
                  <a:schemeClr val="accent6">
                    <a:lumMod val="75000"/>
                  </a:schemeClr>
                </a:solidFill>
              </a:rPr>
              <a:t>:</a:t>
            </a:r>
          </a:p>
        </p:txBody>
      </p:sp>
      <p:sp>
        <p:nvSpPr>
          <p:cNvPr id="28" name="Szövegdoboz 27">
            <a:extLst>
              <a:ext uri="{FF2B5EF4-FFF2-40B4-BE49-F238E27FC236}">
                <a16:creationId xmlns:a16="http://schemas.microsoft.com/office/drawing/2014/main" id="{4DEFB90C-033E-45DE-988A-0A06FDF99342}"/>
              </a:ext>
            </a:extLst>
          </p:cNvPr>
          <p:cNvSpPr txBox="1"/>
          <p:nvPr/>
        </p:nvSpPr>
        <p:spPr>
          <a:xfrm>
            <a:off x="8991775" y="1547840"/>
            <a:ext cx="17091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rgbClr val="D2986C"/>
              </a:buClr>
              <a:buFont typeface="Arial" panose="020B0604020202020204" pitchFamily="34" charset="0"/>
              <a:buChar char="•"/>
            </a:pPr>
            <a:r>
              <a:rPr lang="hu-HU" sz="2000" b="1" dirty="0">
                <a:solidFill>
                  <a:schemeClr val="accent6">
                    <a:lumMod val="75000"/>
                  </a:schemeClr>
                </a:solidFill>
              </a:rPr>
              <a:t>Frontend:</a:t>
            </a:r>
          </a:p>
        </p:txBody>
      </p:sp>
      <p:sp>
        <p:nvSpPr>
          <p:cNvPr id="30" name="Szövegdoboz 29">
            <a:extLst>
              <a:ext uri="{FF2B5EF4-FFF2-40B4-BE49-F238E27FC236}">
                <a16:creationId xmlns:a16="http://schemas.microsoft.com/office/drawing/2014/main" id="{017561A3-DA1A-4B83-91E3-1397C2660168}"/>
              </a:ext>
            </a:extLst>
          </p:cNvPr>
          <p:cNvSpPr txBox="1"/>
          <p:nvPr/>
        </p:nvSpPr>
        <p:spPr>
          <a:xfrm>
            <a:off x="2679016" y="1853343"/>
            <a:ext cx="2654958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rgbClr val="D2986C"/>
              </a:buClr>
              <a:buFont typeface="Arial" panose="020B0604020202020204" pitchFamily="34" charset="0"/>
              <a:buChar char="•"/>
            </a:pPr>
            <a:r>
              <a:rPr lang="hu-HU" sz="2000" b="1" dirty="0">
                <a:solidFill>
                  <a:srgbClr val="D2986C"/>
                </a:solidFill>
              </a:rPr>
              <a:t>Design tervezése</a:t>
            </a:r>
          </a:p>
          <a:p>
            <a:pPr marL="285750" indent="-285750">
              <a:buClr>
                <a:srgbClr val="D2986C"/>
              </a:buClr>
              <a:buFont typeface="Arial" panose="020B0604020202020204" pitchFamily="34" charset="0"/>
              <a:buChar char="•"/>
            </a:pPr>
            <a:r>
              <a:rPr lang="hu-HU" sz="2000" b="1" dirty="0" err="1">
                <a:solidFill>
                  <a:srgbClr val="D2986C"/>
                </a:solidFill>
              </a:rPr>
              <a:t>Figma</a:t>
            </a:r>
            <a:endParaRPr lang="hu-HU" sz="2000" b="1" dirty="0">
              <a:solidFill>
                <a:srgbClr val="D2986C"/>
              </a:solidFill>
            </a:endParaRPr>
          </a:p>
          <a:p>
            <a:pPr marL="285750" indent="-285750">
              <a:buClr>
                <a:srgbClr val="D2986C"/>
              </a:buClr>
              <a:buFont typeface="Arial" panose="020B0604020202020204" pitchFamily="34" charset="0"/>
              <a:buChar char="•"/>
            </a:pPr>
            <a:r>
              <a:rPr lang="hu-HU" sz="2000" b="1" dirty="0" err="1">
                <a:solidFill>
                  <a:srgbClr val="D2986C"/>
                </a:solidFill>
              </a:rPr>
              <a:t>Trello</a:t>
            </a:r>
            <a:endParaRPr lang="hu-HU" sz="2000" b="1" dirty="0">
              <a:solidFill>
                <a:srgbClr val="D2986C"/>
              </a:solidFill>
            </a:endParaRPr>
          </a:p>
          <a:p>
            <a:pPr marL="285750" indent="-285750">
              <a:buClr>
                <a:srgbClr val="D2986C"/>
              </a:buClr>
              <a:buFont typeface="Arial" panose="020B0604020202020204" pitchFamily="34" charset="0"/>
              <a:buChar char="•"/>
            </a:pPr>
            <a:r>
              <a:rPr lang="hu-HU" sz="2000" b="1" dirty="0">
                <a:solidFill>
                  <a:srgbClr val="D2986C"/>
                </a:solidFill>
              </a:rPr>
              <a:t>Regisztráció</a:t>
            </a:r>
          </a:p>
          <a:p>
            <a:pPr marL="285750" indent="-285750">
              <a:buClr>
                <a:srgbClr val="D2986C"/>
              </a:buClr>
              <a:buFont typeface="Arial" panose="020B0604020202020204" pitchFamily="34" charset="0"/>
              <a:buChar char="•"/>
            </a:pPr>
            <a:r>
              <a:rPr lang="hu-HU" sz="2000" b="1" dirty="0">
                <a:solidFill>
                  <a:srgbClr val="D2986C"/>
                </a:solidFill>
              </a:rPr>
              <a:t>Bejelentkezés</a:t>
            </a:r>
          </a:p>
          <a:p>
            <a:pPr marL="285750" indent="-285750">
              <a:buClr>
                <a:srgbClr val="D2986C"/>
              </a:buClr>
              <a:buFont typeface="Arial" panose="020B0604020202020204" pitchFamily="34" charset="0"/>
              <a:buChar char="•"/>
            </a:pPr>
            <a:r>
              <a:rPr lang="hu-HU" sz="2000" b="1" dirty="0">
                <a:solidFill>
                  <a:srgbClr val="D2986C"/>
                </a:solidFill>
              </a:rPr>
              <a:t>Időpontfoglalás</a:t>
            </a:r>
          </a:p>
          <a:p>
            <a:pPr marL="285750" indent="-285750">
              <a:buClr>
                <a:srgbClr val="D2986C"/>
              </a:buClr>
              <a:buFont typeface="Arial" panose="020B0604020202020204" pitchFamily="34" charset="0"/>
              <a:buChar char="•"/>
            </a:pPr>
            <a:r>
              <a:rPr lang="hu-HU" sz="2000" b="1" dirty="0">
                <a:solidFill>
                  <a:srgbClr val="D2986C"/>
                </a:solidFill>
              </a:rPr>
              <a:t>Kosár</a:t>
            </a:r>
            <a:endParaRPr lang="hu-HU" sz="2000" dirty="0">
              <a:solidFill>
                <a:srgbClr val="D2986C"/>
              </a:solidFill>
            </a:endParaRPr>
          </a:p>
        </p:txBody>
      </p:sp>
      <p:sp>
        <p:nvSpPr>
          <p:cNvPr id="31" name="Szövegdoboz 30">
            <a:extLst>
              <a:ext uri="{FF2B5EF4-FFF2-40B4-BE49-F238E27FC236}">
                <a16:creationId xmlns:a16="http://schemas.microsoft.com/office/drawing/2014/main" id="{0A87A05E-0A44-4079-86A3-066395B818E6}"/>
              </a:ext>
            </a:extLst>
          </p:cNvPr>
          <p:cNvSpPr txBox="1"/>
          <p:nvPr/>
        </p:nvSpPr>
        <p:spPr>
          <a:xfrm>
            <a:off x="5656168" y="1842375"/>
            <a:ext cx="2654958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rgbClr val="D2986C"/>
              </a:buClr>
              <a:buFont typeface="Arial" panose="020B0604020202020204" pitchFamily="34" charset="0"/>
              <a:buChar char="•"/>
            </a:pPr>
            <a:r>
              <a:rPr lang="hu-HU" sz="2000" b="1" dirty="0">
                <a:solidFill>
                  <a:srgbClr val="D2986C"/>
                </a:solidFill>
              </a:rPr>
              <a:t>Design tervezése</a:t>
            </a:r>
          </a:p>
          <a:p>
            <a:pPr marL="285750" indent="-285750">
              <a:buClr>
                <a:srgbClr val="D2986C"/>
              </a:buClr>
              <a:buFont typeface="Arial" panose="020B0604020202020204" pitchFamily="34" charset="0"/>
              <a:buChar char="•"/>
            </a:pPr>
            <a:r>
              <a:rPr lang="hu-HU" sz="2000" b="1" dirty="0" err="1">
                <a:solidFill>
                  <a:srgbClr val="D2986C"/>
                </a:solidFill>
              </a:rPr>
              <a:t>Figma</a:t>
            </a:r>
            <a:endParaRPr lang="hu-HU" sz="2000" b="1" dirty="0">
              <a:solidFill>
                <a:srgbClr val="D2986C"/>
              </a:solidFill>
            </a:endParaRPr>
          </a:p>
          <a:p>
            <a:pPr marL="285750" indent="-285750">
              <a:buClr>
                <a:srgbClr val="D2986C"/>
              </a:buClr>
              <a:buFont typeface="Arial" panose="020B0604020202020204" pitchFamily="34" charset="0"/>
              <a:buChar char="•"/>
            </a:pPr>
            <a:r>
              <a:rPr lang="hu-HU" sz="2000" b="1" dirty="0" err="1">
                <a:solidFill>
                  <a:srgbClr val="D2986C"/>
                </a:solidFill>
              </a:rPr>
              <a:t>Trello</a:t>
            </a:r>
            <a:endParaRPr lang="hu-HU" sz="2000" b="1" dirty="0">
              <a:solidFill>
                <a:srgbClr val="D2986C"/>
              </a:solidFill>
            </a:endParaRPr>
          </a:p>
          <a:p>
            <a:pPr marL="285750" indent="-285750">
              <a:buClr>
                <a:srgbClr val="D2986C"/>
              </a:buClr>
              <a:buFont typeface="Arial" panose="020B0604020202020204" pitchFamily="34" charset="0"/>
              <a:buChar char="•"/>
            </a:pPr>
            <a:r>
              <a:rPr lang="hu-HU" sz="2000" b="1" dirty="0">
                <a:solidFill>
                  <a:srgbClr val="D2986C"/>
                </a:solidFill>
              </a:rPr>
              <a:t>Nyereményjáték</a:t>
            </a:r>
          </a:p>
          <a:p>
            <a:pPr marL="285750" indent="-285750">
              <a:buClr>
                <a:srgbClr val="D2986C"/>
              </a:buClr>
              <a:buFont typeface="Arial" panose="020B0604020202020204" pitchFamily="34" charset="0"/>
              <a:buChar char="•"/>
            </a:pPr>
            <a:endParaRPr lang="hu-HU" sz="2000" b="1" dirty="0">
              <a:solidFill>
                <a:srgbClr val="D2986C"/>
              </a:solidFill>
            </a:endParaRPr>
          </a:p>
        </p:txBody>
      </p:sp>
      <p:sp>
        <p:nvSpPr>
          <p:cNvPr id="32" name="Szövegdoboz 31">
            <a:extLst>
              <a:ext uri="{FF2B5EF4-FFF2-40B4-BE49-F238E27FC236}">
                <a16:creationId xmlns:a16="http://schemas.microsoft.com/office/drawing/2014/main" id="{314DD570-4785-47CA-8A57-1B127398AC8C}"/>
              </a:ext>
            </a:extLst>
          </p:cNvPr>
          <p:cNvSpPr txBox="1"/>
          <p:nvPr/>
        </p:nvSpPr>
        <p:spPr>
          <a:xfrm>
            <a:off x="9224834" y="1842375"/>
            <a:ext cx="2654958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rgbClr val="D2986C"/>
              </a:buClr>
              <a:buFont typeface="Arial" panose="020B0604020202020204" pitchFamily="34" charset="0"/>
              <a:buChar char="•"/>
            </a:pPr>
            <a:r>
              <a:rPr lang="hu-HU" sz="2000" b="1" dirty="0">
                <a:solidFill>
                  <a:srgbClr val="D2986C"/>
                </a:solidFill>
              </a:rPr>
              <a:t>Design tervezése</a:t>
            </a:r>
          </a:p>
          <a:p>
            <a:pPr marL="285750" indent="-285750">
              <a:buClr>
                <a:srgbClr val="D2986C"/>
              </a:buClr>
              <a:buFont typeface="Arial" panose="020B0604020202020204" pitchFamily="34" charset="0"/>
              <a:buChar char="•"/>
            </a:pPr>
            <a:r>
              <a:rPr lang="hu-HU" sz="2000" b="1" dirty="0" err="1">
                <a:solidFill>
                  <a:srgbClr val="D2986C"/>
                </a:solidFill>
              </a:rPr>
              <a:t>Figma</a:t>
            </a:r>
            <a:endParaRPr lang="hu-HU" sz="2000" b="1" dirty="0">
              <a:solidFill>
                <a:srgbClr val="D2986C"/>
              </a:solidFill>
            </a:endParaRPr>
          </a:p>
          <a:p>
            <a:pPr marL="285750" indent="-285750">
              <a:buClr>
                <a:srgbClr val="D2986C"/>
              </a:buClr>
              <a:buFont typeface="Arial" panose="020B0604020202020204" pitchFamily="34" charset="0"/>
              <a:buChar char="•"/>
            </a:pPr>
            <a:r>
              <a:rPr lang="hu-HU" sz="2000" b="1" dirty="0" err="1">
                <a:solidFill>
                  <a:srgbClr val="D2986C"/>
                </a:solidFill>
              </a:rPr>
              <a:t>Trello</a:t>
            </a:r>
            <a:endParaRPr lang="hu-HU" sz="2000" b="1" dirty="0">
              <a:solidFill>
                <a:srgbClr val="D2986C"/>
              </a:solidFill>
            </a:endParaRPr>
          </a:p>
          <a:p>
            <a:pPr marL="285750" indent="-285750">
              <a:buClr>
                <a:srgbClr val="D2986C"/>
              </a:buClr>
              <a:buFont typeface="Arial" panose="020B0604020202020204" pitchFamily="34" charset="0"/>
              <a:buChar char="•"/>
            </a:pPr>
            <a:r>
              <a:rPr lang="hu-HU" sz="2000" b="1" dirty="0" err="1">
                <a:solidFill>
                  <a:srgbClr val="D2986C"/>
                </a:solidFill>
              </a:rPr>
              <a:t>Árlista</a:t>
            </a:r>
            <a:endParaRPr lang="hu-HU" sz="2000" b="1" dirty="0">
              <a:solidFill>
                <a:srgbClr val="D2986C"/>
              </a:solidFill>
            </a:endParaRPr>
          </a:p>
          <a:p>
            <a:pPr marL="285750" indent="-285750">
              <a:buClr>
                <a:srgbClr val="D2986C"/>
              </a:buClr>
              <a:buFont typeface="Arial" panose="020B0604020202020204" pitchFamily="34" charset="0"/>
              <a:buChar char="•"/>
            </a:pPr>
            <a:r>
              <a:rPr lang="hu-HU" sz="2000" b="1" dirty="0">
                <a:solidFill>
                  <a:srgbClr val="D2986C"/>
                </a:solidFill>
              </a:rPr>
              <a:t>Termékek</a:t>
            </a:r>
          </a:p>
          <a:p>
            <a:pPr marL="285750" indent="-285750">
              <a:buClr>
                <a:srgbClr val="D2986C"/>
              </a:buClr>
              <a:buFont typeface="Arial" panose="020B0604020202020204" pitchFamily="34" charset="0"/>
              <a:buChar char="•"/>
            </a:pPr>
            <a:r>
              <a:rPr lang="hu-HU" sz="2000" b="1" dirty="0">
                <a:solidFill>
                  <a:srgbClr val="D2986C"/>
                </a:solidFill>
              </a:rPr>
              <a:t>Rólunk</a:t>
            </a:r>
            <a:endParaRPr lang="hu-HU" sz="2000" dirty="0">
              <a:solidFill>
                <a:srgbClr val="D2986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4690418"/>
      </p:ext>
    </p:extLst>
  </p:cSld>
  <p:clrMapOvr>
    <a:masterClrMapping/>
  </p:clrMapOvr>
</p:sld>
</file>

<file path=ppt/theme/theme1.xml><?xml version="1.0" encoding="utf-8"?>
<a:theme xmlns:a="http://schemas.openxmlformats.org/drawingml/2006/main" name="Galéria">
  <a:themeElements>
    <a:clrScheme name="Mediá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Galéria">
      <a:majorFont>
        <a:latin typeface="Rockwell" panose="020606030202050204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éria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BB5F5D82-B5E9-469E-A815-C655ED4AF243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TM10001114[[fn=Galéria]]</Template>
  <TotalTime>0</TotalTime>
  <Words>310</Words>
  <Application>Microsoft Office PowerPoint</Application>
  <PresentationFormat>Szélesvásznú</PresentationFormat>
  <Paragraphs>98</Paragraphs>
  <Slides>22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4</vt:i4>
      </vt:variant>
      <vt:variant>
        <vt:lpstr>Téma</vt:lpstr>
      </vt:variant>
      <vt:variant>
        <vt:i4>1</vt:i4>
      </vt:variant>
      <vt:variant>
        <vt:lpstr>Diacímek</vt:lpstr>
      </vt:variant>
      <vt:variant>
        <vt:i4>22</vt:i4>
      </vt:variant>
    </vt:vector>
  </HeadingPairs>
  <TitlesOfParts>
    <vt:vector size="27" baseType="lpstr">
      <vt:lpstr>Arial</vt:lpstr>
      <vt:lpstr>Rockwell</vt:lpstr>
      <vt:lpstr>Söhne</vt:lpstr>
      <vt:lpstr>Wingdings</vt:lpstr>
      <vt:lpstr>Galéria</vt:lpstr>
      <vt:lpstr>BIL Barberz</vt:lpstr>
      <vt:lpstr>Szoftver Célja</vt:lpstr>
      <vt:lpstr>Tervezés</vt:lpstr>
      <vt:lpstr>Adatok Gyűjtése</vt:lpstr>
      <vt:lpstr>Program</vt:lpstr>
      <vt:lpstr>Program Funkciói</vt:lpstr>
      <vt:lpstr>Program Működése</vt:lpstr>
      <vt:lpstr>Adatbázis</vt:lpstr>
      <vt:lpstr>Munkamegosztás</vt:lpstr>
      <vt:lpstr>Jövőbeli fejlesztések</vt:lpstr>
      <vt:lpstr>user interface</vt:lpstr>
      <vt:lpstr>Which only work based on login</vt:lpstr>
      <vt:lpstr>Register</vt:lpstr>
      <vt:lpstr>Register</vt:lpstr>
      <vt:lpstr>Login</vt:lpstr>
      <vt:lpstr>Price List with modal</vt:lpstr>
      <vt:lpstr>Products Functions</vt:lpstr>
      <vt:lpstr>Cart</vt:lpstr>
      <vt:lpstr>Book an appointment</vt:lpstr>
      <vt:lpstr>Presentation of our barbers and our results</vt:lpstr>
      <vt:lpstr>Prize draw</vt:lpstr>
      <vt:lpstr>Köszönjük a figyelmet!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PowerPoint-bemutató</dc:title>
  <dc:creator>Lázár Dániel</dc:creator>
  <cp:lastModifiedBy>Lázár Dániel</cp:lastModifiedBy>
  <cp:revision>43</cp:revision>
  <dcterms:created xsi:type="dcterms:W3CDTF">2023-04-24T06:11:38Z</dcterms:created>
  <dcterms:modified xsi:type="dcterms:W3CDTF">2023-04-27T09:44:38Z</dcterms:modified>
</cp:coreProperties>
</file>